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5" r:id="rId4"/>
    <p:sldId id="260" r:id="rId5"/>
    <p:sldId id="264" r:id="rId6"/>
    <p:sldId id="297" r:id="rId7"/>
    <p:sldId id="266" r:id="rId8"/>
    <p:sldId id="283" r:id="rId9"/>
    <p:sldId id="284" r:id="rId10"/>
    <p:sldId id="267" r:id="rId11"/>
    <p:sldId id="271" r:id="rId12"/>
    <p:sldId id="270" r:id="rId13"/>
    <p:sldId id="272" r:id="rId14"/>
    <p:sldId id="273" r:id="rId15"/>
    <p:sldId id="275" r:id="rId16"/>
    <p:sldId id="276" r:id="rId17"/>
    <p:sldId id="287" r:id="rId18"/>
    <p:sldId id="288" r:id="rId19"/>
    <p:sldId id="289" r:id="rId20"/>
    <p:sldId id="290" r:id="rId21"/>
    <p:sldId id="291" r:id="rId22"/>
    <p:sldId id="292" r:id="rId23"/>
    <p:sldId id="296" r:id="rId24"/>
    <p:sldId id="298" r:id="rId25"/>
    <p:sldId id="285" r:id="rId26"/>
    <p:sldId id="274" r:id="rId27"/>
    <p:sldId id="279" r:id="rId28"/>
    <p:sldId id="294" r:id="rId29"/>
    <p:sldId id="295" r:id="rId30"/>
    <p:sldId id="293" r:id="rId31"/>
    <p:sldId id="281" r:id="rId32"/>
    <p:sldId id="282" r:id="rId33"/>
    <p:sldId id="286"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673"/>
  </p:normalViewPr>
  <p:slideViewPr>
    <p:cSldViewPr snapToGrid="0" snapToObjects="1">
      <p:cViewPr>
        <p:scale>
          <a:sx n="68" d="100"/>
          <a:sy n="68" d="100"/>
        </p:scale>
        <p:origin x="1080" y="10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D36B4E3-507E-4222-9F51-A7C892E7FD43}"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A381BA8D-8DDB-478D-85BA-BE328620ACA2}">
      <dgm:prSet/>
      <dgm:spPr>
        <a:solidFill>
          <a:srgbClr val="7030A0"/>
        </a:solidFill>
      </dgm:spPr>
      <dgm:t>
        <a:bodyPr/>
        <a:lstStyle/>
        <a:p>
          <a:r>
            <a:rPr lang="en-US"/>
            <a:t>Crew Detection</a:t>
          </a:r>
        </a:p>
      </dgm:t>
    </dgm:pt>
    <dgm:pt modelId="{7B1EB38E-6ADF-4EFE-AACB-48FEF0017D59}" type="parTrans" cxnId="{1A67FFBB-BA15-48A8-8120-733069FB3161}">
      <dgm:prSet/>
      <dgm:spPr/>
      <dgm:t>
        <a:bodyPr/>
        <a:lstStyle/>
        <a:p>
          <a:endParaRPr lang="en-US"/>
        </a:p>
      </dgm:t>
    </dgm:pt>
    <dgm:pt modelId="{814A8063-C2C2-4374-8267-0371BFEFEEF2}" type="sibTrans" cxnId="{1A67FFBB-BA15-48A8-8120-733069FB3161}">
      <dgm:prSet/>
      <dgm:spPr/>
      <dgm:t>
        <a:bodyPr/>
        <a:lstStyle/>
        <a:p>
          <a:endParaRPr lang="en-US"/>
        </a:p>
      </dgm:t>
    </dgm:pt>
    <dgm:pt modelId="{B369CC98-6F7E-4652-8F13-0816D74421DF}">
      <dgm:prSet/>
      <dgm:spPr/>
      <dgm:t>
        <a:bodyPr/>
        <a:lstStyle/>
        <a:p>
          <a:r>
            <a:rPr lang="en-US" dirty="0"/>
            <a:t>Broad overview</a:t>
          </a:r>
        </a:p>
      </dgm:t>
    </dgm:pt>
    <dgm:pt modelId="{9F1EB191-2792-46AE-A717-5B054872915F}" type="parTrans" cxnId="{D7C0CEE0-F0FE-438A-A861-E7680CAB1768}">
      <dgm:prSet/>
      <dgm:spPr/>
      <dgm:t>
        <a:bodyPr/>
        <a:lstStyle/>
        <a:p>
          <a:endParaRPr lang="en-US"/>
        </a:p>
      </dgm:t>
    </dgm:pt>
    <dgm:pt modelId="{8A2009D3-A45C-4F4D-B062-C19271998168}" type="sibTrans" cxnId="{D7C0CEE0-F0FE-438A-A861-E7680CAB1768}">
      <dgm:prSet/>
      <dgm:spPr/>
      <dgm:t>
        <a:bodyPr/>
        <a:lstStyle/>
        <a:p>
          <a:endParaRPr lang="en-US"/>
        </a:p>
      </dgm:t>
    </dgm:pt>
    <dgm:pt modelId="{AA90EB0E-06A3-4921-B62D-02C146EFE85D}">
      <dgm:prSet/>
      <dgm:spPr/>
      <dgm:t>
        <a:bodyPr/>
        <a:lstStyle/>
        <a:p>
          <a:r>
            <a:rPr lang="en-US"/>
            <a:t>Textual Analysis:</a:t>
          </a:r>
        </a:p>
      </dgm:t>
    </dgm:pt>
    <dgm:pt modelId="{D654CE74-63F0-4FF1-8DAD-AF2AE3283F57}" type="parTrans" cxnId="{C9A3B80F-27F3-4679-8845-2CDB18B4D094}">
      <dgm:prSet/>
      <dgm:spPr/>
      <dgm:t>
        <a:bodyPr/>
        <a:lstStyle/>
        <a:p>
          <a:endParaRPr lang="en-US"/>
        </a:p>
      </dgm:t>
    </dgm:pt>
    <dgm:pt modelId="{EB640DD5-CC71-430D-813D-13516D6DFBAE}" type="sibTrans" cxnId="{C9A3B80F-27F3-4679-8845-2CDB18B4D094}">
      <dgm:prSet/>
      <dgm:spPr/>
      <dgm:t>
        <a:bodyPr/>
        <a:lstStyle/>
        <a:p>
          <a:endParaRPr lang="en-US"/>
        </a:p>
      </dgm:t>
    </dgm:pt>
    <dgm:pt modelId="{23F1839C-4E5F-476D-83EE-24ED6EBFDBB7}">
      <dgm:prSet/>
      <dgm:spPr/>
      <dgm:t>
        <a:bodyPr/>
        <a:lstStyle/>
        <a:p>
          <a:r>
            <a:rPr lang="en-US"/>
            <a:t>Methodology Review:</a:t>
          </a:r>
        </a:p>
      </dgm:t>
    </dgm:pt>
    <dgm:pt modelId="{87ED26A6-6354-4A30-945B-663D46217729}" type="parTrans" cxnId="{DE6A1932-6B85-4A79-B56D-0A3DB1D3DD4D}">
      <dgm:prSet/>
      <dgm:spPr/>
      <dgm:t>
        <a:bodyPr/>
        <a:lstStyle/>
        <a:p>
          <a:endParaRPr lang="en-US"/>
        </a:p>
      </dgm:t>
    </dgm:pt>
    <dgm:pt modelId="{5A1559D8-FCEC-4C0C-882F-F771763463E9}" type="sibTrans" cxnId="{DE6A1932-6B85-4A79-B56D-0A3DB1D3DD4D}">
      <dgm:prSet/>
      <dgm:spPr/>
      <dgm:t>
        <a:bodyPr/>
        <a:lstStyle/>
        <a:p>
          <a:endParaRPr lang="en-US"/>
        </a:p>
      </dgm:t>
    </dgm:pt>
    <dgm:pt modelId="{EA45C616-4D12-4316-AF5E-BA839425A15D}">
      <dgm:prSet/>
      <dgm:spPr/>
      <dgm:t>
        <a:bodyPr/>
        <a:lstStyle/>
        <a:p>
          <a:r>
            <a:rPr lang="en-US"/>
            <a:t>Topic Modeling</a:t>
          </a:r>
        </a:p>
      </dgm:t>
    </dgm:pt>
    <dgm:pt modelId="{CA539708-9801-4650-9719-4C0AF9C06CED}" type="parTrans" cxnId="{46090BE0-F91C-4532-B771-CE05046C95F0}">
      <dgm:prSet/>
      <dgm:spPr/>
      <dgm:t>
        <a:bodyPr/>
        <a:lstStyle/>
        <a:p>
          <a:endParaRPr lang="en-US"/>
        </a:p>
      </dgm:t>
    </dgm:pt>
    <dgm:pt modelId="{1C4DA21C-2DA9-4718-A692-A88643239537}" type="sibTrans" cxnId="{46090BE0-F91C-4532-B771-CE05046C95F0}">
      <dgm:prSet/>
      <dgm:spPr/>
      <dgm:t>
        <a:bodyPr/>
        <a:lstStyle/>
        <a:p>
          <a:endParaRPr lang="en-US"/>
        </a:p>
      </dgm:t>
    </dgm:pt>
    <dgm:pt modelId="{6BE2C031-A52D-4C48-8E77-CB460D030889}">
      <dgm:prSet/>
      <dgm:spPr/>
      <dgm:t>
        <a:bodyPr/>
        <a:lstStyle/>
        <a:p>
          <a:r>
            <a:rPr lang="en-US" dirty="0"/>
            <a:t>Sexual Violence Flagging</a:t>
          </a:r>
        </a:p>
      </dgm:t>
    </dgm:pt>
    <dgm:pt modelId="{C09113FF-E927-44D3-84FA-00B778449A4B}" type="parTrans" cxnId="{6724C39D-1467-4B7B-BF5C-6B2268B414E5}">
      <dgm:prSet/>
      <dgm:spPr/>
      <dgm:t>
        <a:bodyPr/>
        <a:lstStyle/>
        <a:p>
          <a:endParaRPr lang="en-US"/>
        </a:p>
      </dgm:t>
    </dgm:pt>
    <dgm:pt modelId="{7F37B4F2-60B1-488F-AE13-87F52CB805EC}" type="sibTrans" cxnId="{6724C39D-1467-4B7B-BF5C-6B2268B414E5}">
      <dgm:prSet/>
      <dgm:spPr/>
      <dgm:t>
        <a:bodyPr/>
        <a:lstStyle/>
        <a:p>
          <a:endParaRPr lang="en-US"/>
        </a:p>
      </dgm:t>
    </dgm:pt>
    <dgm:pt modelId="{3057A2A7-315C-EA42-8998-03B073FAFD4F}">
      <dgm:prSet/>
      <dgm:spPr/>
      <dgm:t>
        <a:bodyPr/>
        <a:lstStyle/>
        <a:p>
          <a:r>
            <a:rPr lang="en-US" dirty="0"/>
            <a:t>3 example crews</a:t>
          </a:r>
        </a:p>
      </dgm:t>
    </dgm:pt>
    <dgm:pt modelId="{86F04A86-0522-B548-9712-1D025E3D4225}" type="parTrans" cxnId="{EF8A9DBF-7B8A-B740-BFB8-1A9AAF896F14}">
      <dgm:prSet/>
      <dgm:spPr/>
      <dgm:t>
        <a:bodyPr/>
        <a:lstStyle/>
        <a:p>
          <a:endParaRPr lang="en-US"/>
        </a:p>
      </dgm:t>
    </dgm:pt>
    <dgm:pt modelId="{FC7DDE11-3BA6-0041-80C1-5093790B88B1}" type="sibTrans" cxnId="{EF8A9DBF-7B8A-B740-BFB8-1A9AAF896F14}">
      <dgm:prSet/>
      <dgm:spPr/>
      <dgm:t>
        <a:bodyPr/>
        <a:lstStyle/>
        <a:p>
          <a:endParaRPr lang="en-US"/>
        </a:p>
      </dgm:t>
    </dgm:pt>
    <dgm:pt modelId="{2A6EBEF1-453F-F74C-824D-E0C1B44FC088}" type="pres">
      <dgm:prSet presAssocID="{6D36B4E3-507E-4222-9F51-A7C892E7FD43}" presName="linear" presStyleCnt="0">
        <dgm:presLayoutVars>
          <dgm:dir/>
          <dgm:animLvl val="lvl"/>
          <dgm:resizeHandles val="exact"/>
        </dgm:presLayoutVars>
      </dgm:prSet>
      <dgm:spPr/>
    </dgm:pt>
    <dgm:pt modelId="{4671B07E-D4DB-1D48-9BA7-A138201666C2}" type="pres">
      <dgm:prSet presAssocID="{A381BA8D-8DDB-478D-85BA-BE328620ACA2}" presName="parentLin" presStyleCnt="0"/>
      <dgm:spPr/>
    </dgm:pt>
    <dgm:pt modelId="{214ACC02-8CC6-0B4B-B66A-4C868414FC71}" type="pres">
      <dgm:prSet presAssocID="{A381BA8D-8DDB-478D-85BA-BE328620ACA2}" presName="parentLeftMargin" presStyleLbl="node1" presStyleIdx="0" presStyleCnt="2"/>
      <dgm:spPr/>
    </dgm:pt>
    <dgm:pt modelId="{6ABE105E-2779-EF48-A010-D82D506AF4A4}" type="pres">
      <dgm:prSet presAssocID="{A381BA8D-8DDB-478D-85BA-BE328620ACA2}" presName="parentText" presStyleLbl="node1" presStyleIdx="0" presStyleCnt="2">
        <dgm:presLayoutVars>
          <dgm:chMax val="0"/>
          <dgm:bulletEnabled val="1"/>
        </dgm:presLayoutVars>
      </dgm:prSet>
      <dgm:spPr/>
    </dgm:pt>
    <dgm:pt modelId="{9F46B6DD-1828-9A40-BFE8-D4D4556AC577}" type="pres">
      <dgm:prSet presAssocID="{A381BA8D-8DDB-478D-85BA-BE328620ACA2}" presName="negativeSpace" presStyleCnt="0"/>
      <dgm:spPr/>
    </dgm:pt>
    <dgm:pt modelId="{911E7438-B46B-E14D-9505-34CDB9686293}" type="pres">
      <dgm:prSet presAssocID="{A381BA8D-8DDB-478D-85BA-BE328620ACA2}" presName="childText" presStyleLbl="conFgAcc1" presStyleIdx="0" presStyleCnt="2">
        <dgm:presLayoutVars>
          <dgm:bulletEnabled val="1"/>
        </dgm:presLayoutVars>
      </dgm:prSet>
      <dgm:spPr/>
    </dgm:pt>
    <dgm:pt modelId="{8B569D1B-6C11-5B46-9864-1686495D7796}" type="pres">
      <dgm:prSet presAssocID="{814A8063-C2C2-4374-8267-0371BFEFEEF2}" presName="spaceBetweenRectangles" presStyleCnt="0"/>
      <dgm:spPr/>
    </dgm:pt>
    <dgm:pt modelId="{C333F07D-E0D1-0842-81E5-D925AD68C593}" type="pres">
      <dgm:prSet presAssocID="{AA90EB0E-06A3-4921-B62D-02C146EFE85D}" presName="parentLin" presStyleCnt="0"/>
      <dgm:spPr/>
    </dgm:pt>
    <dgm:pt modelId="{B37B6144-1C17-494D-AF8A-BCF40EC4EB18}" type="pres">
      <dgm:prSet presAssocID="{AA90EB0E-06A3-4921-B62D-02C146EFE85D}" presName="parentLeftMargin" presStyleLbl="node1" presStyleIdx="0" presStyleCnt="2"/>
      <dgm:spPr/>
    </dgm:pt>
    <dgm:pt modelId="{85FCE55E-2EDF-9549-A10B-0B2733FAF36E}" type="pres">
      <dgm:prSet presAssocID="{AA90EB0E-06A3-4921-B62D-02C146EFE85D}" presName="parentText" presStyleLbl="node1" presStyleIdx="1" presStyleCnt="2">
        <dgm:presLayoutVars>
          <dgm:chMax val="0"/>
          <dgm:bulletEnabled val="1"/>
        </dgm:presLayoutVars>
      </dgm:prSet>
      <dgm:spPr/>
    </dgm:pt>
    <dgm:pt modelId="{793E8FF0-AD97-054C-808E-F1AE075AE9EF}" type="pres">
      <dgm:prSet presAssocID="{AA90EB0E-06A3-4921-B62D-02C146EFE85D}" presName="negativeSpace" presStyleCnt="0"/>
      <dgm:spPr/>
    </dgm:pt>
    <dgm:pt modelId="{812D0126-427B-8241-8BAB-07968782F8B9}" type="pres">
      <dgm:prSet presAssocID="{AA90EB0E-06A3-4921-B62D-02C146EFE85D}" presName="childText" presStyleLbl="conFgAcc1" presStyleIdx="1" presStyleCnt="2">
        <dgm:presLayoutVars>
          <dgm:bulletEnabled val="1"/>
        </dgm:presLayoutVars>
      </dgm:prSet>
      <dgm:spPr/>
    </dgm:pt>
  </dgm:ptLst>
  <dgm:cxnLst>
    <dgm:cxn modelId="{C9A3B80F-27F3-4679-8845-2CDB18B4D094}" srcId="{6D36B4E3-507E-4222-9F51-A7C892E7FD43}" destId="{AA90EB0E-06A3-4921-B62D-02C146EFE85D}" srcOrd="1" destOrd="0" parTransId="{D654CE74-63F0-4FF1-8DAD-AF2AE3283F57}" sibTransId="{EB640DD5-CC71-430D-813D-13516D6DFBAE}"/>
    <dgm:cxn modelId="{468D6228-FE50-1B4D-97CA-C96159D82C3B}" type="presOf" srcId="{23F1839C-4E5F-476D-83EE-24ED6EBFDBB7}" destId="{812D0126-427B-8241-8BAB-07968782F8B9}" srcOrd="0" destOrd="0" presId="urn:microsoft.com/office/officeart/2005/8/layout/list1"/>
    <dgm:cxn modelId="{DE6A1932-6B85-4A79-B56D-0A3DB1D3DD4D}" srcId="{AA90EB0E-06A3-4921-B62D-02C146EFE85D}" destId="{23F1839C-4E5F-476D-83EE-24ED6EBFDBB7}" srcOrd="0" destOrd="0" parTransId="{87ED26A6-6354-4A30-945B-663D46217729}" sibTransId="{5A1559D8-FCEC-4C0C-882F-F771763463E9}"/>
    <dgm:cxn modelId="{3ECFE869-EF4F-2443-8254-583CF362F201}" type="presOf" srcId="{3057A2A7-315C-EA42-8998-03B073FAFD4F}" destId="{911E7438-B46B-E14D-9505-34CDB9686293}" srcOrd="0" destOrd="1" presId="urn:microsoft.com/office/officeart/2005/8/layout/list1"/>
    <dgm:cxn modelId="{0E8E276B-BFB6-A840-A59D-1BC6771FD321}" type="presOf" srcId="{6BE2C031-A52D-4C48-8E77-CB460D030889}" destId="{812D0126-427B-8241-8BAB-07968782F8B9}" srcOrd="0" destOrd="2" presId="urn:microsoft.com/office/officeart/2005/8/layout/list1"/>
    <dgm:cxn modelId="{68FF3178-40AE-1D48-A8ED-36962F520D42}" type="presOf" srcId="{A381BA8D-8DDB-478D-85BA-BE328620ACA2}" destId="{214ACC02-8CC6-0B4B-B66A-4C868414FC71}" srcOrd="0" destOrd="0" presId="urn:microsoft.com/office/officeart/2005/8/layout/list1"/>
    <dgm:cxn modelId="{BAF3B38D-88FE-E44B-BF42-866C63E41E95}" type="presOf" srcId="{AA90EB0E-06A3-4921-B62D-02C146EFE85D}" destId="{B37B6144-1C17-494D-AF8A-BCF40EC4EB18}" srcOrd="0" destOrd="0" presId="urn:microsoft.com/office/officeart/2005/8/layout/list1"/>
    <dgm:cxn modelId="{9D61DC9B-0BA5-2441-897F-BAF5A08B43CB}" type="presOf" srcId="{EA45C616-4D12-4316-AF5E-BA839425A15D}" destId="{812D0126-427B-8241-8BAB-07968782F8B9}" srcOrd="0" destOrd="1" presId="urn:microsoft.com/office/officeart/2005/8/layout/list1"/>
    <dgm:cxn modelId="{6724C39D-1467-4B7B-BF5C-6B2268B414E5}" srcId="{AA90EB0E-06A3-4921-B62D-02C146EFE85D}" destId="{6BE2C031-A52D-4C48-8E77-CB460D030889}" srcOrd="2" destOrd="0" parTransId="{C09113FF-E927-44D3-84FA-00B778449A4B}" sibTransId="{7F37B4F2-60B1-488F-AE13-87F52CB805EC}"/>
    <dgm:cxn modelId="{9B176A9E-9A32-CD4A-AAAE-365EBB6E73AF}" type="presOf" srcId="{A381BA8D-8DDB-478D-85BA-BE328620ACA2}" destId="{6ABE105E-2779-EF48-A010-D82D506AF4A4}" srcOrd="1" destOrd="0" presId="urn:microsoft.com/office/officeart/2005/8/layout/list1"/>
    <dgm:cxn modelId="{1A67FFBB-BA15-48A8-8120-733069FB3161}" srcId="{6D36B4E3-507E-4222-9F51-A7C892E7FD43}" destId="{A381BA8D-8DDB-478D-85BA-BE328620ACA2}" srcOrd="0" destOrd="0" parTransId="{7B1EB38E-6ADF-4EFE-AACB-48FEF0017D59}" sibTransId="{814A8063-C2C2-4374-8267-0371BFEFEEF2}"/>
    <dgm:cxn modelId="{EF8A9DBF-7B8A-B740-BFB8-1A9AAF896F14}" srcId="{A381BA8D-8DDB-478D-85BA-BE328620ACA2}" destId="{3057A2A7-315C-EA42-8998-03B073FAFD4F}" srcOrd="1" destOrd="0" parTransId="{86F04A86-0522-B548-9712-1D025E3D4225}" sibTransId="{FC7DDE11-3BA6-0041-80C1-5093790B88B1}"/>
    <dgm:cxn modelId="{31FE95C5-EBBD-F949-A4F8-3D7527515A7C}" type="presOf" srcId="{AA90EB0E-06A3-4921-B62D-02C146EFE85D}" destId="{85FCE55E-2EDF-9549-A10B-0B2733FAF36E}" srcOrd="1" destOrd="0" presId="urn:microsoft.com/office/officeart/2005/8/layout/list1"/>
    <dgm:cxn modelId="{2B3644D5-D327-B147-B2AC-67DDDAB4A9F7}" type="presOf" srcId="{6D36B4E3-507E-4222-9F51-A7C892E7FD43}" destId="{2A6EBEF1-453F-F74C-824D-E0C1B44FC088}" srcOrd="0" destOrd="0" presId="urn:microsoft.com/office/officeart/2005/8/layout/list1"/>
    <dgm:cxn modelId="{46090BE0-F91C-4532-B771-CE05046C95F0}" srcId="{AA90EB0E-06A3-4921-B62D-02C146EFE85D}" destId="{EA45C616-4D12-4316-AF5E-BA839425A15D}" srcOrd="1" destOrd="0" parTransId="{CA539708-9801-4650-9719-4C0AF9C06CED}" sibTransId="{1C4DA21C-2DA9-4718-A692-A88643239537}"/>
    <dgm:cxn modelId="{D7C0CEE0-F0FE-438A-A861-E7680CAB1768}" srcId="{A381BA8D-8DDB-478D-85BA-BE328620ACA2}" destId="{B369CC98-6F7E-4652-8F13-0816D74421DF}" srcOrd="0" destOrd="0" parTransId="{9F1EB191-2792-46AE-A717-5B054872915F}" sibTransId="{8A2009D3-A45C-4F4D-B062-C19271998168}"/>
    <dgm:cxn modelId="{3E671EE6-3868-B445-B90B-94B80A063885}" type="presOf" srcId="{B369CC98-6F7E-4652-8F13-0816D74421DF}" destId="{911E7438-B46B-E14D-9505-34CDB9686293}" srcOrd="0" destOrd="0" presId="urn:microsoft.com/office/officeart/2005/8/layout/list1"/>
    <dgm:cxn modelId="{B98C532F-18D8-2F4E-9512-4D73191E4E67}" type="presParOf" srcId="{2A6EBEF1-453F-F74C-824D-E0C1B44FC088}" destId="{4671B07E-D4DB-1D48-9BA7-A138201666C2}" srcOrd="0" destOrd="0" presId="urn:microsoft.com/office/officeart/2005/8/layout/list1"/>
    <dgm:cxn modelId="{397F23A1-E99D-B543-9E18-9857302864F0}" type="presParOf" srcId="{4671B07E-D4DB-1D48-9BA7-A138201666C2}" destId="{214ACC02-8CC6-0B4B-B66A-4C868414FC71}" srcOrd="0" destOrd="0" presId="urn:microsoft.com/office/officeart/2005/8/layout/list1"/>
    <dgm:cxn modelId="{AFFE1B81-68A5-C140-8A6E-9C60ACF5A184}" type="presParOf" srcId="{4671B07E-D4DB-1D48-9BA7-A138201666C2}" destId="{6ABE105E-2779-EF48-A010-D82D506AF4A4}" srcOrd="1" destOrd="0" presId="urn:microsoft.com/office/officeart/2005/8/layout/list1"/>
    <dgm:cxn modelId="{4152FF47-8A41-D64A-A8C5-76FC2E0A864A}" type="presParOf" srcId="{2A6EBEF1-453F-F74C-824D-E0C1B44FC088}" destId="{9F46B6DD-1828-9A40-BFE8-D4D4556AC577}" srcOrd="1" destOrd="0" presId="urn:microsoft.com/office/officeart/2005/8/layout/list1"/>
    <dgm:cxn modelId="{192F4A17-8D07-1046-BFD7-B49F73EF024D}" type="presParOf" srcId="{2A6EBEF1-453F-F74C-824D-E0C1B44FC088}" destId="{911E7438-B46B-E14D-9505-34CDB9686293}" srcOrd="2" destOrd="0" presId="urn:microsoft.com/office/officeart/2005/8/layout/list1"/>
    <dgm:cxn modelId="{A53C290F-D81D-D047-B1CA-9A144931B7A6}" type="presParOf" srcId="{2A6EBEF1-453F-F74C-824D-E0C1B44FC088}" destId="{8B569D1B-6C11-5B46-9864-1686495D7796}" srcOrd="3" destOrd="0" presId="urn:microsoft.com/office/officeart/2005/8/layout/list1"/>
    <dgm:cxn modelId="{CC996279-8EA7-6845-B473-6B72AE44AF2F}" type="presParOf" srcId="{2A6EBEF1-453F-F74C-824D-E0C1B44FC088}" destId="{C333F07D-E0D1-0842-81E5-D925AD68C593}" srcOrd="4" destOrd="0" presId="urn:microsoft.com/office/officeart/2005/8/layout/list1"/>
    <dgm:cxn modelId="{C443CC08-A74C-DC4A-A511-6FA3C3BDE56E}" type="presParOf" srcId="{C333F07D-E0D1-0842-81E5-D925AD68C593}" destId="{B37B6144-1C17-494D-AF8A-BCF40EC4EB18}" srcOrd="0" destOrd="0" presId="urn:microsoft.com/office/officeart/2005/8/layout/list1"/>
    <dgm:cxn modelId="{3D11D754-BA31-264D-BE0E-3634E8B72588}" type="presParOf" srcId="{C333F07D-E0D1-0842-81E5-D925AD68C593}" destId="{85FCE55E-2EDF-9549-A10B-0B2733FAF36E}" srcOrd="1" destOrd="0" presId="urn:microsoft.com/office/officeart/2005/8/layout/list1"/>
    <dgm:cxn modelId="{82CE4E06-350F-D545-BB7C-8C94F288A5F8}" type="presParOf" srcId="{2A6EBEF1-453F-F74C-824D-E0C1B44FC088}" destId="{793E8FF0-AD97-054C-808E-F1AE075AE9EF}" srcOrd="5" destOrd="0" presId="urn:microsoft.com/office/officeart/2005/8/layout/list1"/>
    <dgm:cxn modelId="{1CB66C3F-9F80-8046-9F34-839E822FABEA}" type="presParOf" srcId="{2A6EBEF1-453F-F74C-824D-E0C1B44FC088}" destId="{812D0126-427B-8241-8BAB-07968782F8B9}"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34A16E3-B379-4B63-BB7E-76E6E4577D75}"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F8599C88-7D4B-4D3E-A9ED-05EB3B0365F1}">
      <dgm:prSet/>
      <dgm:spPr/>
      <dgm:t>
        <a:bodyPr/>
        <a:lstStyle/>
        <a:p>
          <a:pPr>
            <a:lnSpc>
              <a:spcPct val="100000"/>
            </a:lnSpc>
            <a:defRPr cap="all"/>
          </a:pPr>
          <a:r>
            <a:rPr lang="en-US"/>
            <a:t>Latent Dirichlet Allocation</a:t>
          </a:r>
        </a:p>
      </dgm:t>
    </dgm:pt>
    <dgm:pt modelId="{BD3CBB7F-CDBC-4BFC-82DC-69B60F4CFF28}" type="parTrans" cxnId="{BA8C7BC6-6679-4914-A68B-BB1B4CEE12C0}">
      <dgm:prSet/>
      <dgm:spPr/>
      <dgm:t>
        <a:bodyPr/>
        <a:lstStyle/>
        <a:p>
          <a:endParaRPr lang="en-US"/>
        </a:p>
      </dgm:t>
    </dgm:pt>
    <dgm:pt modelId="{FDD3FCD2-76F5-432B-9F8E-BE17B9EAF242}" type="sibTrans" cxnId="{BA8C7BC6-6679-4914-A68B-BB1B4CEE12C0}">
      <dgm:prSet/>
      <dgm:spPr/>
      <dgm:t>
        <a:bodyPr/>
        <a:lstStyle/>
        <a:p>
          <a:endParaRPr lang="en-US"/>
        </a:p>
      </dgm:t>
    </dgm:pt>
    <dgm:pt modelId="{A04A9652-3B4D-459E-9B22-13F4FE87C79F}">
      <dgm:prSet/>
      <dgm:spPr/>
      <dgm:t>
        <a:bodyPr/>
        <a:lstStyle/>
        <a:p>
          <a:pPr>
            <a:lnSpc>
              <a:spcPct val="100000"/>
            </a:lnSpc>
            <a:defRPr cap="all"/>
          </a:pPr>
          <a:r>
            <a:rPr lang="en-US"/>
            <a:t>Structural Topic Modeling</a:t>
          </a:r>
        </a:p>
      </dgm:t>
    </dgm:pt>
    <dgm:pt modelId="{61F10E04-9B86-4B26-91CE-DABFCEB1EDFE}" type="parTrans" cxnId="{CB89EB53-716A-4AA9-BC7E-C7E2B9C87A52}">
      <dgm:prSet/>
      <dgm:spPr/>
      <dgm:t>
        <a:bodyPr/>
        <a:lstStyle/>
        <a:p>
          <a:endParaRPr lang="en-US"/>
        </a:p>
      </dgm:t>
    </dgm:pt>
    <dgm:pt modelId="{741CF5A5-54F9-4185-A0C9-C54DD22FC0FF}" type="sibTrans" cxnId="{CB89EB53-716A-4AA9-BC7E-C7E2B9C87A52}">
      <dgm:prSet/>
      <dgm:spPr/>
      <dgm:t>
        <a:bodyPr/>
        <a:lstStyle/>
        <a:p>
          <a:endParaRPr lang="en-US"/>
        </a:p>
      </dgm:t>
    </dgm:pt>
    <dgm:pt modelId="{EECB706E-296F-4FD5-9B1F-439908B38405}">
      <dgm:prSet/>
      <dgm:spPr/>
      <dgm:t>
        <a:bodyPr/>
        <a:lstStyle/>
        <a:p>
          <a:pPr>
            <a:lnSpc>
              <a:spcPct val="100000"/>
            </a:lnSpc>
            <a:defRPr cap="all"/>
          </a:pPr>
          <a:r>
            <a:rPr lang="en-US"/>
            <a:t>Flagging Key Words</a:t>
          </a:r>
        </a:p>
      </dgm:t>
    </dgm:pt>
    <dgm:pt modelId="{9610F119-59CC-4F0A-BA38-0A50DEEFD0EC}" type="parTrans" cxnId="{040056A0-DB6C-4FC1-ABE7-230CE6D41EF0}">
      <dgm:prSet/>
      <dgm:spPr/>
      <dgm:t>
        <a:bodyPr/>
        <a:lstStyle/>
        <a:p>
          <a:endParaRPr lang="en-US"/>
        </a:p>
      </dgm:t>
    </dgm:pt>
    <dgm:pt modelId="{F9342FC2-A939-4878-A2FE-C18316CE0ABA}" type="sibTrans" cxnId="{040056A0-DB6C-4FC1-ABE7-230CE6D41EF0}">
      <dgm:prSet/>
      <dgm:spPr/>
      <dgm:t>
        <a:bodyPr/>
        <a:lstStyle/>
        <a:p>
          <a:endParaRPr lang="en-US"/>
        </a:p>
      </dgm:t>
    </dgm:pt>
    <dgm:pt modelId="{CDAC3AB9-B7E7-4838-89C5-9435C535C523}" type="pres">
      <dgm:prSet presAssocID="{834A16E3-B379-4B63-BB7E-76E6E4577D75}" presName="root" presStyleCnt="0">
        <dgm:presLayoutVars>
          <dgm:dir/>
          <dgm:resizeHandles val="exact"/>
        </dgm:presLayoutVars>
      </dgm:prSet>
      <dgm:spPr/>
    </dgm:pt>
    <dgm:pt modelId="{3B222DDC-245B-4FEC-AC6C-7F693F4E5EB1}" type="pres">
      <dgm:prSet presAssocID="{F8599C88-7D4B-4D3E-A9ED-05EB3B0365F1}" presName="compNode" presStyleCnt="0"/>
      <dgm:spPr/>
    </dgm:pt>
    <dgm:pt modelId="{79510EDA-4647-48F5-BB69-22221233990C}" type="pres">
      <dgm:prSet presAssocID="{F8599C88-7D4B-4D3E-A9ED-05EB3B0365F1}" presName="iconBgRect" presStyleLbl="bgShp" presStyleIdx="0" presStyleCnt="3"/>
      <dgm:spPr>
        <a:solidFill>
          <a:srgbClr val="7030A0"/>
        </a:solidFill>
      </dgm:spPr>
    </dgm:pt>
    <dgm:pt modelId="{A0DFA4FE-4279-4D6A-8CB7-10A44794B2B8}" type="pres">
      <dgm:prSet presAssocID="{F8599C88-7D4B-4D3E-A9ED-05EB3B0365F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iorities"/>
        </a:ext>
      </dgm:extLst>
    </dgm:pt>
    <dgm:pt modelId="{03B0B3BF-D02D-4D71-84CF-79146B3CF798}" type="pres">
      <dgm:prSet presAssocID="{F8599C88-7D4B-4D3E-A9ED-05EB3B0365F1}" presName="spaceRect" presStyleCnt="0"/>
      <dgm:spPr/>
    </dgm:pt>
    <dgm:pt modelId="{54F14500-B781-425F-8F9D-C5F9C48406C6}" type="pres">
      <dgm:prSet presAssocID="{F8599C88-7D4B-4D3E-A9ED-05EB3B0365F1}" presName="textRect" presStyleLbl="revTx" presStyleIdx="0" presStyleCnt="3">
        <dgm:presLayoutVars>
          <dgm:chMax val="1"/>
          <dgm:chPref val="1"/>
        </dgm:presLayoutVars>
      </dgm:prSet>
      <dgm:spPr/>
    </dgm:pt>
    <dgm:pt modelId="{3EDC2F74-A36B-433B-883D-E0406E687E47}" type="pres">
      <dgm:prSet presAssocID="{FDD3FCD2-76F5-432B-9F8E-BE17B9EAF242}" presName="sibTrans" presStyleCnt="0"/>
      <dgm:spPr/>
    </dgm:pt>
    <dgm:pt modelId="{68D4A987-4DC5-44C7-B3FA-C4E5C887EB9D}" type="pres">
      <dgm:prSet presAssocID="{A04A9652-3B4D-459E-9B22-13F4FE87C79F}" presName="compNode" presStyleCnt="0"/>
      <dgm:spPr/>
    </dgm:pt>
    <dgm:pt modelId="{0E251D54-4E26-48D3-946C-5EC6615FA899}" type="pres">
      <dgm:prSet presAssocID="{A04A9652-3B4D-459E-9B22-13F4FE87C79F}" presName="iconBgRect" presStyleLbl="bgShp" presStyleIdx="1" presStyleCnt="3"/>
      <dgm:spPr/>
    </dgm:pt>
    <dgm:pt modelId="{88A276B5-AAEF-47BC-BFDD-13BC9E65BCC5}" type="pres">
      <dgm:prSet presAssocID="{A04A9652-3B4D-459E-9B22-13F4FE87C79F}"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d with Gears"/>
        </a:ext>
      </dgm:extLst>
    </dgm:pt>
    <dgm:pt modelId="{47B9A6A7-D859-46A2-861D-05CA430EB12D}" type="pres">
      <dgm:prSet presAssocID="{A04A9652-3B4D-459E-9B22-13F4FE87C79F}" presName="spaceRect" presStyleCnt="0"/>
      <dgm:spPr/>
    </dgm:pt>
    <dgm:pt modelId="{04F147BF-4BA7-4B8D-A3DC-1DD92CBE8D1D}" type="pres">
      <dgm:prSet presAssocID="{A04A9652-3B4D-459E-9B22-13F4FE87C79F}" presName="textRect" presStyleLbl="revTx" presStyleIdx="1" presStyleCnt="3">
        <dgm:presLayoutVars>
          <dgm:chMax val="1"/>
          <dgm:chPref val="1"/>
        </dgm:presLayoutVars>
      </dgm:prSet>
      <dgm:spPr/>
    </dgm:pt>
    <dgm:pt modelId="{8E2930ED-C641-482D-8AAF-23352BD75C77}" type="pres">
      <dgm:prSet presAssocID="{741CF5A5-54F9-4185-A0C9-C54DD22FC0FF}" presName="sibTrans" presStyleCnt="0"/>
      <dgm:spPr/>
    </dgm:pt>
    <dgm:pt modelId="{B1C3E24A-D9BD-41E4-86BF-BF38CBAAB5F5}" type="pres">
      <dgm:prSet presAssocID="{EECB706E-296F-4FD5-9B1F-439908B38405}" presName="compNode" presStyleCnt="0"/>
      <dgm:spPr/>
    </dgm:pt>
    <dgm:pt modelId="{986AF4DB-04A0-4B25-87D9-010C2C3250CC}" type="pres">
      <dgm:prSet presAssocID="{EECB706E-296F-4FD5-9B1F-439908B38405}" presName="iconBgRect" presStyleLbl="bgShp" presStyleIdx="2" presStyleCnt="3"/>
      <dgm:spPr/>
    </dgm:pt>
    <dgm:pt modelId="{B6CBF29E-6065-406F-8329-6AD8653A2FCC}" type="pres">
      <dgm:prSet presAssocID="{EECB706E-296F-4FD5-9B1F-439908B3840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lag"/>
        </a:ext>
      </dgm:extLst>
    </dgm:pt>
    <dgm:pt modelId="{84B49E84-0F1B-4A89-B986-F255C6D5E425}" type="pres">
      <dgm:prSet presAssocID="{EECB706E-296F-4FD5-9B1F-439908B38405}" presName="spaceRect" presStyleCnt="0"/>
      <dgm:spPr/>
    </dgm:pt>
    <dgm:pt modelId="{666B7511-A86B-40B3-A9BD-04B07E467F33}" type="pres">
      <dgm:prSet presAssocID="{EECB706E-296F-4FD5-9B1F-439908B38405}" presName="textRect" presStyleLbl="revTx" presStyleIdx="2" presStyleCnt="3">
        <dgm:presLayoutVars>
          <dgm:chMax val="1"/>
          <dgm:chPref val="1"/>
        </dgm:presLayoutVars>
      </dgm:prSet>
      <dgm:spPr/>
    </dgm:pt>
  </dgm:ptLst>
  <dgm:cxnLst>
    <dgm:cxn modelId="{F189BD25-F2E9-6446-9A7F-86A9E0CF1A8F}" type="presOf" srcId="{834A16E3-B379-4B63-BB7E-76E6E4577D75}" destId="{CDAC3AB9-B7E7-4838-89C5-9435C535C523}" srcOrd="0" destOrd="0" presId="urn:microsoft.com/office/officeart/2018/5/layout/IconCircleLabelList"/>
    <dgm:cxn modelId="{CB89EB53-716A-4AA9-BC7E-C7E2B9C87A52}" srcId="{834A16E3-B379-4B63-BB7E-76E6E4577D75}" destId="{A04A9652-3B4D-459E-9B22-13F4FE87C79F}" srcOrd="1" destOrd="0" parTransId="{61F10E04-9B86-4B26-91CE-DABFCEB1EDFE}" sibTransId="{741CF5A5-54F9-4185-A0C9-C54DD22FC0FF}"/>
    <dgm:cxn modelId="{1FAACB60-7498-884C-B6D5-D7C06AE2783B}" type="presOf" srcId="{A04A9652-3B4D-459E-9B22-13F4FE87C79F}" destId="{04F147BF-4BA7-4B8D-A3DC-1DD92CBE8D1D}" srcOrd="0" destOrd="0" presId="urn:microsoft.com/office/officeart/2018/5/layout/IconCircleLabelList"/>
    <dgm:cxn modelId="{040056A0-DB6C-4FC1-ABE7-230CE6D41EF0}" srcId="{834A16E3-B379-4B63-BB7E-76E6E4577D75}" destId="{EECB706E-296F-4FD5-9B1F-439908B38405}" srcOrd="2" destOrd="0" parTransId="{9610F119-59CC-4F0A-BA38-0A50DEEFD0EC}" sibTransId="{F9342FC2-A939-4878-A2FE-C18316CE0ABA}"/>
    <dgm:cxn modelId="{BBE504C3-E796-8141-B99B-D589C81BDF89}" type="presOf" srcId="{EECB706E-296F-4FD5-9B1F-439908B38405}" destId="{666B7511-A86B-40B3-A9BD-04B07E467F33}" srcOrd="0" destOrd="0" presId="urn:microsoft.com/office/officeart/2018/5/layout/IconCircleLabelList"/>
    <dgm:cxn modelId="{BA8C7BC6-6679-4914-A68B-BB1B4CEE12C0}" srcId="{834A16E3-B379-4B63-BB7E-76E6E4577D75}" destId="{F8599C88-7D4B-4D3E-A9ED-05EB3B0365F1}" srcOrd="0" destOrd="0" parTransId="{BD3CBB7F-CDBC-4BFC-82DC-69B60F4CFF28}" sibTransId="{FDD3FCD2-76F5-432B-9F8E-BE17B9EAF242}"/>
    <dgm:cxn modelId="{3E7887E0-830C-EC42-BD70-7486C912A053}" type="presOf" srcId="{F8599C88-7D4B-4D3E-A9ED-05EB3B0365F1}" destId="{54F14500-B781-425F-8F9D-C5F9C48406C6}" srcOrd="0" destOrd="0" presId="urn:microsoft.com/office/officeart/2018/5/layout/IconCircleLabelList"/>
    <dgm:cxn modelId="{0D67C209-C055-354A-9DB9-BD6A1FBB63C2}" type="presParOf" srcId="{CDAC3AB9-B7E7-4838-89C5-9435C535C523}" destId="{3B222DDC-245B-4FEC-AC6C-7F693F4E5EB1}" srcOrd="0" destOrd="0" presId="urn:microsoft.com/office/officeart/2018/5/layout/IconCircleLabelList"/>
    <dgm:cxn modelId="{2BB8E8E8-01D5-614E-8162-63911A79D942}" type="presParOf" srcId="{3B222DDC-245B-4FEC-AC6C-7F693F4E5EB1}" destId="{79510EDA-4647-48F5-BB69-22221233990C}" srcOrd="0" destOrd="0" presId="urn:microsoft.com/office/officeart/2018/5/layout/IconCircleLabelList"/>
    <dgm:cxn modelId="{B51C1F71-878E-8245-B21E-B75C5C8D2244}" type="presParOf" srcId="{3B222DDC-245B-4FEC-AC6C-7F693F4E5EB1}" destId="{A0DFA4FE-4279-4D6A-8CB7-10A44794B2B8}" srcOrd="1" destOrd="0" presId="urn:microsoft.com/office/officeart/2018/5/layout/IconCircleLabelList"/>
    <dgm:cxn modelId="{2E9CBB02-00B4-1048-B4D1-2A6091FF6BDE}" type="presParOf" srcId="{3B222DDC-245B-4FEC-AC6C-7F693F4E5EB1}" destId="{03B0B3BF-D02D-4D71-84CF-79146B3CF798}" srcOrd="2" destOrd="0" presId="urn:microsoft.com/office/officeart/2018/5/layout/IconCircleLabelList"/>
    <dgm:cxn modelId="{6FA3C840-2D5E-FF4B-9B03-664036F0AA0C}" type="presParOf" srcId="{3B222DDC-245B-4FEC-AC6C-7F693F4E5EB1}" destId="{54F14500-B781-425F-8F9D-C5F9C48406C6}" srcOrd="3" destOrd="0" presId="urn:microsoft.com/office/officeart/2018/5/layout/IconCircleLabelList"/>
    <dgm:cxn modelId="{6EEEDA85-9789-264C-840A-5836224E7EAF}" type="presParOf" srcId="{CDAC3AB9-B7E7-4838-89C5-9435C535C523}" destId="{3EDC2F74-A36B-433B-883D-E0406E687E47}" srcOrd="1" destOrd="0" presId="urn:microsoft.com/office/officeart/2018/5/layout/IconCircleLabelList"/>
    <dgm:cxn modelId="{CEA36B56-72C8-2640-8C9D-501DDED6436D}" type="presParOf" srcId="{CDAC3AB9-B7E7-4838-89C5-9435C535C523}" destId="{68D4A987-4DC5-44C7-B3FA-C4E5C887EB9D}" srcOrd="2" destOrd="0" presId="urn:microsoft.com/office/officeart/2018/5/layout/IconCircleLabelList"/>
    <dgm:cxn modelId="{DDCD6A0C-C58F-0444-985E-4B3BEF08E022}" type="presParOf" srcId="{68D4A987-4DC5-44C7-B3FA-C4E5C887EB9D}" destId="{0E251D54-4E26-48D3-946C-5EC6615FA899}" srcOrd="0" destOrd="0" presId="urn:microsoft.com/office/officeart/2018/5/layout/IconCircleLabelList"/>
    <dgm:cxn modelId="{93BF0C62-2F57-A74C-80DF-737C2A50807D}" type="presParOf" srcId="{68D4A987-4DC5-44C7-B3FA-C4E5C887EB9D}" destId="{88A276B5-AAEF-47BC-BFDD-13BC9E65BCC5}" srcOrd="1" destOrd="0" presId="urn:microsoft.com/office/officeart/2018/5/layout/IconCircleLabelList"/>
    <dgm:cxn modelId="{A40995C4-4D4B-0F4A-978C-2DDC9FB8788D}" type="presParOf" srcId="{68D4A987-4DC5-44C7-B3FA-C4E5C887EB9D}" destId="{47B9A6A7-D859-46A2-861D-05CA430EB12D}" srcOrd="2" destOrd="0" presId="urn:microsoft.com/office/officeart/2018/5/layout/IconCircleLabelList"/>
    <dgm:cxn modelId="{748EF64D-1550-3742-A879-0E8A709DAB83}" type="presParOf" srcId="{68D4A987-4DC5-44C7-B3FA-C4E5C887EB9D}" destId="{04F147BF-4BA7-4B8D-A3DC-1DD92CBE8D1D}" srcOrd="3" destOrd="0" presId="urn:microsoft.com/office/officeart/2018/5/layout/IconCircleLabelList"/>
    <dgm:cxn modelId="{254F91BA-C7B8-DD4A-BA26-9D162C77C5AF}" type="presParOf" srcId="{CDAC3AB9-B7E7-4838-89C5-9435C535C523}" destId="{8E2930ED-C641-482D-8AAF-23352BD75C77}" srcOrd="3" destOrd="0" presId="urn:microsoft.com/office/officeart/2018/5/layout/IconCircleLabelList"/>
    <dgm:cxn modelId="{A1F1B20E-C88C-EE49-80B6-D96106A0FC4B}" type="presParOf" srcId="{CDAC3AB9-B7E7-4838-89C5-9435C535C523}" destId="{B1C3E24A-D9BD-41E4-86BF-BF38CBAAB5F5}" srcOrd="4" destOrd="0" presId="urn:microsoft.com/office/officeart/2018/5/layout/IconCircleLabelList"/>
    <dgm:cxn modelId="{0316B8CF-F003-3446-8AF1-7384EEF96195}" type="presParOf" srcId="{B1C3E24A-D9BD-41E4-86BF-BF38CBAAB5F5}" destId="{986AF4DB-04A0-4B25-87D9-010C2C3250CC}" srcOrd="0" destOrd="0" presId="urn:microsoft.com/office/officeart/2018/5/layout/IconCircleLabelList"/>
    <dgm:cxn modelId="{69A8D227-D881-F842-99AB-DC713696E728}" type="presParOf" srcId="{B1C3E24A-D9BD-41E4-86BF-BF38CBAAB5F5}" destId="{B6CBF29E-6065-406F-8329-6AD8653A2FCC}" srcOrd="1" destOrd="0" presId="urn:microsoft.com/office/officeart/2018/5/layout/IconCircleLabelList"/>
    <dgm:cxn modelId="{8B806A3A-74D1-3A4F-B307-85F574471C66}" type="presParOf" srcId="{B1C3E24A-D9BD-41E4-86BF-BF38CBAAB5F5}" destId="{84B49E84-0F1B-4A89-B986-F255C6D5E425}" srcOrd="2" destOrd="0" presId="urn:microsoft.com/office/officeart/2018/5/layout/IconCircleLabelList"/>
    <dgm:cxn modelId="{873D6F9C-E429-E848-8040-957C4C91C1F4}" type="presParOf" srcId="{B1C3E24A-D9BD-41E4-86BF-BF38CBAAB5F5}" destId="{666B7511-A86B-40B3-A9BD-04B07E467F33}"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1E7438-B46B-E14D-9505-34CDB9686293}">
      <dsp:nvSpPr>
        <dsp:cNvPr id="0" name=""/>
        <dsp:cNvSpPr/>
      </dsp:nvSpPr>
      <dsp:spPr>
        <a:xfrm>
          <a:off x="0" y="575037"/>
          <a:ext cx="6513603" cy="198135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05528" tIns="708152" rIns="505528" bIns="241808" numCol="1" spcCol="1270" anchor="t" anchorCtr="0">
          <a:noAutofit/>
        </a:bodyPr>
        <a:lstStyle/>
        <a:p>
          <a:pPr marL="285750" lvl="1" indent="-285750" algn="l" defTabSz="1511300">
            <a:lnSpc>
              <a:spcPct val="90000"/>
            </a:lnSpc>
            <a:spcBef>
              <a:spcPct val="0"/>
            </a:spcBef>
            <a:spcAft>
              <a:spcPct val="15000"/>
            </a:spcAft>
            <a:buChar char="•"/>
          </a:pPr>
          <a:r>
            <a:rPr lang="en-US" sz="3400" kern="1200" dirty="0"/>
            <a:t>Broad overview</a:t>
          </a:r>
        </a:p>
        <a:p>
          <a:pPr marL="285750" lvl="1" indent="-285750" algn="l" defTabSz="1511300">
            <a:lnSpc>
              <a:spcPct val="90000"/>
            </a:lnSpc>
            <a:spcBef>
              <a:spcPct val="0"/>
            </a:spcBef>
            <a:spcAft>
              <a:spcPct val="15000"/>
            </a:spcAft>
            <a:buChar char="•"/>
          </a:pPr>
          <a:r>
            <a:rPr lang="en-US" sz="3400" kern="1200" dirty="0"/>
            <a:t>3 example crews</a:t>
          </a:r>
        </a:p>
      </dsp:txBody>
      <dsp:txXfrm>
        <a:off x="0" y="575037"/>
        <a:ext cx="6513603" cy="1981350"/>
      </dsp:txXfrm>
    </dsp:sp>
    <dsp:sp modelId="{6ABE105E-2779-EF48-A010-D82D506AF4A4}">
      <dsp:nvSpPr>
        <dsp:cNvPr id="0" name=""/>
        <dsp:cNvSpPr/>
      </dsp:nvSpPr>
      <dsp:spPr>
        <a:xfrm>
          <a:off x="325680" y="73197"/>
          <a:ext cx="4559522" cy="1003680"/>
        </a:xfrm>
        <a:prstGeom prst="roundRect">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339" tIns="0" rIns="172339" bIns="0" numCol="1" spcCol="1270" anchor="ctr" anchorCtr="0">
          <a:noAutofit/>
        </a:bodyPr>
        <a:lstStyle/>
        <a:p>
          <a:pPr marL="0" lvl="0" indent="0" algn="l" defTabSz="1511300">
            <a:lnSpc>
              <a:spcPct val="90000"/>
            </a:lnSpc>
            <a:spcBef>
              <a:spcPct val="0"/>
            </a:spcBef>
            <a:spcAft>
              <a:spcPct val="35000"/>
            </a:spcAft>
            <a:buNone/>
          </a:pPr>
          <a:r>
            <a:rPr lang="en-US" sz="3400" kern="1200"/>
            <a:t>Crew Detection</a:t>
          </a:r>
        </a:p>
      </dsp:txBody>
      <dsp:txXfrm>
        <a:off x="374676" y="122193"/>
        <a:ext cx="4461530" cy="905688"/>
      </dsp:txXfrm>
    </dsp:sp>
    <dsp:sp modelId="{812D0126-427B-8241-8BAB-07968782F8B9}">
      <dsp:nvSpPr>
        <dsp:cNvPr id="0" name=""/>
        <dsp:cNvSpPr/>
      </dsp:nvSpPr>
      <dsp:spPr>
        <a:xfrm>
          <a:off x="0" y="3241828"/>
          <a:ext cx="6513603" cy="2570400"/>
        </a:xfrm>
        <a:prstGeom prst="rect">
          <a:avLst/>
        </a:prstGeom>
        <a:solidFill>
          <a:schemeClr val="lt1">
            <a:alpha val="90000"/>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05528" tIns="708152" rIns="505528" bIns="241808" numCol="1" spcCol="1270" anchor="t" anchorCtr="0">
          <a:noAutofit/>
        </a:bodyPr>
        <a:lstStyle/>
        <a:p>
          <a:pPr marL="285750" lvl="1" indent="-285750" algn="l" defTabSz="1511300">
            <a:lnSpc>
              <a:spcPct val="90000"/>
            </a:lnSpc>
            <a:spcBef>
              <a:spcPct val="0"/>
            </a:spcBef>
            <a:spcAft>
              <a:spcPct val="15000"/>
            </a:spcAft>
            <a:buChar char="•"/>
          </a:pPr>
          <a:r>
            <a:rPr lang="en-US" sz="3400" kern="1200"/>
            <a:t>Methodology Review:</a:t>
          </a:r>
        </a:p>
        <a:p>
          <a:pPr marL="285750" lvl="1" indent="-285750" algn="l" defTabSz="1511300">
            <a:lnSpc>
              <a:spcPct val="90000"/>
            </a:lnSpc>
            <a:spcBef>
              <a:spcPct val="0"/>
            </a:spcBef>
            <a:spcAft>
              <a:spcPct val="15000"/>
            </a:spcAft>
            <a:buChar char="•"/>
          </a:pPr>
          <a:r>
            <a:rPr lang="en-US" sz="3400" kern="1200"/>
            <a:t>Topic Modeling</a:t>
          </a:r>
        </a:p>
        <a:p>
          <a:pPr marL="285750" lvl="1" indent="-285750" algn="l" defTabSz="1511300">
            <a:lnSpc>
              <a:spcPct val="90000"/>
            </a:lnSpc>
            <a:spcBef>
              <a:spcPct val="0"/>
            </a:spcBef>
            <a:spcAft>
              <a:spcPct val="15000"/>
            </a:spcAft>
            <a:buChar char="•"/>
          </a:pPr>
          <a:r>
            <a:rPr lang="en-US" sz="3400" kern="1200" dirty="0"/>
            <a:t>Sexual Violence Flagging</a:t>
          </a:r>
        </a:p>
      </dsp:txBody>
      <dsp:txXfrm>
        <a:off x="0" y="3241828"/>
        <a:ext cx="6513603" cy="2570400"/>
      </dsp:txXfrm>
    </dsp:sp>
    <dsp:sp modelId="{85FCE55E-2EDF-9549-A10B-0B2733FAF36E}">
      <dsp:nvSpPr>
        <dsp:cNvPr id="0" name=""/>
        <dsp:cNvSpPr/>
      </dsp:nvSpPr>
      <dsp:spPr>
        <a:xfrm>
          <a:off x="325680" y="2739987"/>
          <a:ext cx="4559522" cy="100368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2339" tIns="0" rIns="172339" bIns="0" numCol="1" spcCol="1270" anchor="ctr" anchorCtr="0">
          <a:noAutofit/>
        </a:bodyPr>
        <a:lstStyle/>
        <a:p>
          <a:pPr marL="0" lvl="0" indent="0" algn="l" defTabSz="1511300">
            <a:lnSpc>
              <a:spcPct val="90000"/>
            </a:lnSpc>
            <a:spcBef>
              <a:spcPct val="0"/>
            </a:spcBef>
            <a:spcAft>
              <a:spcPct val="35000"/>
            </a:spcAft>
            <a:buNone/>
          </a:pPr>
          <a:r>
            <a:rPr lang="en-US" sz="3400" kern="1200"/>
            <a:t>Textual Analysis:</a:t>
          </a:r>
        </a:p>
      </dsp:txBody>
      <dsp:txXfrm>
        <a:off x="374676" y="2788983"/>
        <a:ext cx="4461530" cy="90568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510EDA-4647-48F5-BB69-22221233990C}">
      <dsp:nvSpPr>
        <dsp:cNvPr id="0" name=""/>
        <dsp:cNvSpPr/>
      </dsp:nvSpPr>
      <dsp:spPr>
        <a:xfrm>
          <a:off x="708495" y="404961"/>
          <a:ext cx="1955812" cy="1955812"/>
        </a:xfrm>
        <a:prstGeom prst="ellipse">
          <a:avLst/>
        </a:prstGeom>
        <a:solidFill>
          <a:srgbClr val="7030A0"/>
        </a:solidFill>
        <a:ln>
          <a:noFill/>
        </a:ln>
        <a:effectLst/>
      </dsp:spPr>
      <dsp:style>
        <a:lnRef idx="0">
          <a:scrgbClr r="0" g="0" b="0"/>
        </a:lnRef>
        <a:fillRef idx="1">
          <a:scrgbClr r="0" g="0" b="0"/>
        </a:fillRef>
        <a:effectRef idx="0">
          <a:scrgbClr r="0" g="0" b="0"/>
        </a:effectRef>
        <a:fontRef idx="minor"/>
      </dsp:style>
    </dsp:sp>
    <dsp:sp modelId="{A0DFA4FE-4279-4D6A-8CB7-10A44794B2B8}">
      <dsp:nvSpPr>
        <dsp:cNvPr id="0" name=""/>
        <dsp:cNvSpPr/>
      </dsp:nvSpPr>
      <dsp:spPr>
        <a:xfrm>
          <a:off x="1125307" y="821773"/>
          <a:ext cx="1122187" cy="1122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4F14500-B781-425F-8F9D-C5F9C48406C6}">
      <dsp:nvSpPr>
        <dsp:cNvPr id="0" name=""/>
        <dsp:cNvSpPr/>
      </dsp:nvSpPr>
      <dsp:spPr>
        <a:xfrm>
          <a:off x="83276" y="2969961"/>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a:t>Latent Dirichlet Allocation</a:t>
          </a:r>
        </a:p>
      </dsp:txBody>
      <dsp:txXfrm>
        <a:off x="83276" y="2969961"/>
        <a:ext cx="3206250" cy="720000"/>
      </dsp:txXfrm>
    </dsp:sp>
    <dsp:sp modelId="{0E251D54-4E26-48D3-946C-5EC6615FA899}">
      <dsp:nvSpPr>
        <dsp:cNvPr id="0" name=""/>
        <dsp:cNvSpPr/>
      </dsp:nvSpPr>
      <dsp:spPr>
        <a:xfrm>
          <a:off x="4475838" y="404961"/>
          <a:ext cx="1955812" cy="195581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A276B5-AAEF-47BC-BFDD-13BC9E65BCC5}">
      <dsp:nvSpPr>
        <dsp:cNvPr id="0" name=""/>
        <dsp:cNvSpPr/>
      </dsp:nvSpPr>
      <dsp:spPr>
        <a:xfrm>
          <a:off x="4892651" y="821773"/>
          <a:ext cx="1122187" cy="1122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4F147BF-4BA7-4B8D-A3DC-1DD92CBE8D1D}">
      <dsp:nvSpPr>
        <dsp:cNvPr id="0" name=""/>
        <dsp:cNvSpPr/>
      </dsp:nvSpPr>
      <dsp:spPr>
        <a:xfrm>
          <a:off x="3850620" y="2969961"/>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a:t>Structural Topic Modeling</a:t>
          </a:r>
        </a:p>
      </dsp:txBody>
      <dsp:txXfrm>
        <a:off x="3850620" y="2969961"/>
        <a:ext cx="3206250" cy="720000"/>
      </dsp:txXfrm>
    </dsp:sp>
    <dsp:sp modelId="{986AF4DB-04A0-4B25-87D9-010C2C3250CC}">
      <dsp:nvSpPr>
        <dsp:cNvPr id="0" name=""/>
        <dsp:cNvSpPr/>
      </dsp:nvSpPr>
      <dsp:spPr>
        <a:xfrm>
          <a:off x="8243182" y="404961"/>
          <a:ext cx="1955812" cy="195581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6CBF29E-6065-406F-8329-6AD8653A2FCC}">
      <dsp:nvSpPr>
        <dsp:cNvPr id="0" name=""/>
        <dsp:cNvSpPr/>
      </dsp:nvSpPr>
      <dsp:spPr>
        <a:xfrm>
          <a:off x="8659995" y="821773"/>
          <a:ext cx="1122187" cy="1122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66B7511-A86B-40B3-A9BD-04B07E467F33}">
      <dsp:nvSpPr>
        <dsp:cNvPr id="0" name=""/>
        <dsp:cNvSpPr/>
      </dsp:nvSpPr>
      <dsp:spPr>
        <a:xfrm>
          <a:off x="7617963" y="2969961"/>
          <a:ext cx="32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a:t>Flagging Key Words</a:t>
          </a:r>
        </a:p>
      </dsp:txBody>
      <dsp:txXfrm>
        <a:off x="7617963" y="2969961"/>
        <a:ext cx="320625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png>
</file>

<file path=ppt/media/image12.png>
</file>

<file path=ppt/media/image13.png>
</file>

<file path=ppt/media/image14.png>
</file>

<file path=ppt/media/image15.tiff>
</file>

<file path=ppt/media/image16.png>
</file>

<file path=ppt/media/image17.tiff>
</file>

<file path=ppt/media/image18.tiff>
</file>

<file path=ppt/media/image19.tiff>
</file>

<file path=ppt/media/image2.png>
</file>

<file path=ppt/media/image20.tiff>
</file>

<file path=ppt/media/image21.png>
</file>

<file path=ppt/media/image22.svg>
</file>

<file path=ppt/media/image3.png>
</file>

<file path=ppt/media/image4.svg>
</file>

<file path=ppt/media/image5.png>
</file>

<file path=ppt/media/image6.svg>
</file>

<file path=ppt/media/image7.png>
</file>

<file path=ppt/media/image8.sv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2A2B8-F76B-144E-BFF5-26CE46A7536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888E85-21E3-FD4A-96B6-981514CE93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DA0896D-F9C1-7744-B690-EE8F05F038D6}"/>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5" name="Footer Placeholder 4">
            <a:extLst>
              <a:ext uri="{FF2B5EF4-FFF2-40B4-BE49-F238E27FC236}">
                <a16:creationId xmlns:a16="http://schemas.microsoft.com/office/drawing/2014/main" id="{FCBA8468-B8F4-914D-9395-49521EA0E7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615239-0A82-3D45-88BF-056B84400415}"/>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9411820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A107D-B77A-C449-84EC-29E245AB10B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656B43-3BFF-FB4B-8869-C9EA1A658D8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740DFC-8750-CA48-910F-03E60F9052D7}"/>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5" name="Footer Placeholder 4">
            <a:extLst>
              <a:ext uri="{FF2B5EF4-FFF2-40B4-BE49-F238E27FC236}">
                <a16:creationId xmlns:a16="http://schemas.microsoft.com/office/drawing/2014/main" id="{60CC0E47-E1E8-B044-9281-A0014FD44F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636CBB-1F20-B546-8CC0-964750EC7D72}"/>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3469646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272CD3-1043-AD45-8ADC-0E8B4609B4D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247E09-B274-EB42-BDF3-86F21A6E019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7298C6-4192-614F-BB9B-88D292CC2260}"/>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5" name="Footer Placeholder 4">
            <a:extLst>
              <a:ext uri="{FF2B5EF4-FFF2-40B4-BE49-F238E27FC236}">
                <a16:creationId xmlns:a16="http://schemas.microsoft.com/office/drawing/2014/main" id="{B899E83C-BBE6-D34E-9D74-F0891D6C27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EBABE2-60C3-5B45-BFFD-55B4FF7428F7}"/>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8927524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BD05E-A85D-1A42-8F7A-1ED7D1ADFE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6311FB-3E36-134D-8251-C74ADD7841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FA3461-4687-2E4B-8534-070A8512D495}"/>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5" name="Footer Placeholder 4">
            <a:extLst>
              <a:ext uri="{FF2B5EF4-FFF2-40B4-BE49-F238E27FC236}">
                <a16:creationId xmlns:a16="http://schemas.microsoft.com/office/drawing/2014/main" id="{73345E86-15C2-B744-9C12-AC125EBDF1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40BF9-51D5-3A47-BE81-A249F20EC443}"/>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4044422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79DE8-4A51-3344-8B26-ACCC2DAEE9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0A1D05-6858-9C42-920B-2EC7D19EE8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2DEF8B-640D-334A-9905-EFACC3B03772}"/>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5" name="Footer Placeholder 4">
            <a:extLst>
              <a:ext uri="{FF2B5EF4-FFF2-40B4-BE49-F238E27FC236}">
                <a16:creationId xmlns:a16="http://schemas.microsoft.com/office/drawing/2014/main" id="{F9519DE8-6059-E849-AA0A-DCFB6317CC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C7EE8D-5AD0-4447-8A2C-3FEB709BFC54}"/>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3182754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B5C8B-CBFD-B24A-978D-002CBB2DA0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C9D860-0FA3-F04E-BA25-B3AFA2B858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A8BBC0F-2EB4-934E-8E5E-0091654BFDE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7DD845-F237-AD4F-B636-290517E7026A}"/>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6" name="Footer Placeholder 5">
            <a:extLst>
              <a:ext uri="{FF2B5EF4-FFF2-40B4-BE49-F238E27FC236}">
                <a16:creationId xmlns:a16="http://schemas.microsoft.com/office/drawing/2014/main" id="{E6B13FC6-F2AA-5943-BDE5-1C6C92A0BF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B7C384-F21B-1A43-9257-F7F015D721C5}"/>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112332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6AB9D-D705-AB43-8DC1-725BA78E90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735268-742A-5343-87EB-E9BB4EA748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9F4A1D-B2C6-C442-9D3C-AE810067EE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0FB73CE-1B38-9E4A-98A3-25291EF35C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0488261-45D5-C24F-804B-23C9F9E8BEE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5CC9AF-6F49-4042-A2AB-D9EA61E0DFD5}"/>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8" name="Footer Placeholder 7">
            <a:extLst>
              <a:ext uri="{FF2B5EF4-FFF2-40B4-BE49-F238E27FC236}">
                <a16:creationId xmlns:a16="http://schemas.microsoft.com/office/drawing/2014/main" id="{709A2F3D-6EDB-3741-A793-7A5DB101B43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22C3F99-308B-4F4F-9CBE-E673B9E783A3}"/>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2468535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78163-5EEB-BA48-B3A3-E5BAD1EDCD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82BA8B-7E3C-334B-AF72-28038FE0741E}"/>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4" name="Footer Placeholder 3">
            <a:extLst>
              <a:ext uri="{FF2B5EF4-FFF2-40B4-BE49-F238E27FC236}">
                <a16:creationId xmlns:a16="http://schemas.microsoft.com/office/drawing/2014/main" id="{21F8FC32-127C-924C-9F33-BD99E5D8388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DD980E-5896-2849-B615-65C29FDA28CE}"/>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21654762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05A397-9C4B-934A-B92E-D31C384EEAB8}"/>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3" name="Footer Placeholder 2">
            <a:extLst>
              <a:ext uri="{FF2B5EF4-FFF2-40B4-BE49-F238E27FC236}">
                <a16:creationId xmlns:a16="http://schemas.microsoft.com/office/drawing/2014/main" id="{E9E4FB0A-7572-9D4D-9B90-3F843A25FA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B4261E7-53AA-954D-99AB-4B0F74F8486A}"/>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754981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8F018-CB45-2E42-911B-2D981980EF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471225-9C34-E54D-9570-69744B4A90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66B8A96-A869-C848-9616-FAC938C175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7CBCA6-7454-5142-9786-A7EA8A5B15AD}"/>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6" name="Footer Placeholder 5">
            <a:extLst>
              <a:ext uri="{FF2B5EF4-FFF2-40B4-BE49-F238E27FC236}">
                <a16:creationId xmlns:a16="http://schemas.microsoft.com/office/drawing/2014/main" id="{CCF3C19E-79B9-6A48-99A6-2129DE1FE4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D4E4CD-68AE-EB4C-AF6D-CA3E794E9739}"/>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2703682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E7E1B-9819-6642-87F8-390D225DE7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0E6057-C862-0348-8FD1-BF24D67754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40C9B02-86DD-DE4D-BE91-188CC70055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7460FA-986C-024F-AB51-C1670DAC7277}"/>
              </a:ext>
            </a:extLst>
          </p:cNvPr>
          <p:cNvSpPr>
            <a:spLocks noGrp="1"/>
          </p:cNvSpPr>
          <p:nvPr>
            <p:ph type="dt" sz="half" idx="10"/>
          </p:nvPr>
        </p:nvSpPr>
        <p:spPr/>
        <p:txBody>
          <a:bodyPr/>
          <a:lstStyle/>
          <a:p>
            <a:fld id="{6BEC19FC-17A7-4F4C-84D8-E78E8C67F530}" type="datetimeFigureOut">
              <a:rPr lang="en-US" smtClean="0"/>
              <a:t>6/30/20</a:t>
            </a:fld>
            <a:endParaRPr lang="en-US"/>
          </a:p>
        </p:txBody>
      </p:sp>
      <p:sp>
        <p:nvSpPr>
          <p:cNvPr id="6" name="Footer Placeholder 5">
            <a:extLst>
              <a:ext uri="{FF2B5EF4-FFF2-40B4-BE49-F238E27FC236}">
                <a16:creationId xmlns:a16="http://schemas.microsoft.com/office/drawing/2014/main" id="{B61B2C87-CA0A-1143-826E-EC9B313DDA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806690-E5B1-4048-B1E6-EC4BCA4AE263}"/>
              </a:ext>
            </a:extLst>
          </p:cNvPr>
          <p:cNvSpPr>
            <a:spLocks noGrp="1"/>
          </p:cNvSpPr>
          <p:nvPr>
            <p:ph type="sldNum" sz="quarter" idx="12"/>
          </p:nvPr>
        </p:nvSpPr>
        <p:spPr/>
        <p:txBody>
          <a:bodyPr/>
          <a:lstStyle/>
          <a:p>
            <a:fld id="{71F21FDC-252E-2547-9A98-4AF2B0CF3243}" type="slidenum">
              <a:rPr lang="en-US" smtClean="0"/>
              <a:t>‹#›</a:t>
            </a:fld>
            <a:endParaRPr lang="en-US"/>
          </a:p>
        </p:txBody>
      </p:sp>
    </p:spTree>
    <p:extLst>
      <p:ext uri="{BB962C8B-B14F-4D97-AF65-F5344CB8AC3E}">
        <p14:creationId xmlns:p14="http://schemas.microsoft.com/office/powerpoint/2010/main" val="3692010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DDE49A7-A977-3D47-A4D9-3CBCB2C446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77DF992-FF3D-1F46-98E3-AB40EBA28F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46754B-B426-354D-A577-EA703D822F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EC19FC-17A7-4F4C-84D8-E78E8C67F530}" type="datetimeFigureOut">
              <a:rPr lang="en-US" smtClean="0"/>
              <a:t>6/30/20</a:t>
            </a:fld>
            <a:endParaRPr lang="en-US"/>
          </a:p>
        </p:txBody>
      </p:sp>
      <p:sp>
        <p:nvSpPr>
          <p:cNvPr id="5" name="Footer Placeholder 4">
            <a:extLst>
              <a:ext uri="{FF2B5EF4-FFF2-40B4-BE49-F238E27FC236}">
                <a16:creationId xmlns:a16="http://schemas.microsoft.com/office/drawing/2014/main" id="{34202F0C-F288-224F-AF23-FE13C4A1FB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9A63F82-A4B4-6146-ABCF-30B01EA4B6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F21FDC-252E-2547-9A98-4AF2B0CF3243}" type="slidenum">
              <a:rPr lang="en-US" smtClean="0"/>
              <a:t>‹#›</a:t>
            </a:fld>
            <a:endParaRPr lang="en-US"/>
          </a:p>
        </p:txBody>
      </p:sp>
    </p:spTree>
    <p:extLst>
      <p:ext uri="{BB962C8B-B14F-4D97-AF65-F5344CB8AC3E}">
        <p14:creationId xmlns:p14="http://schemas.microsoft.com/office/powerpoint/2010/main" val="600586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philol.msu.ru/~lex/khmelev/published/llc/khmelev.html"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chicagotribune.com/news/ct-bn-xpm-2010-01-13-28528043-story.htm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chicago.cbslocal.com/2020/02/06/wrong-raid-chicago-police-guns-pointed-at-children/"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courthousenews.com/trump-protester-says-chicago-police-brutalized/" TargetMode="External"/><Relationship Id="rId2" Type="http://schemas.openxmlformats.org/officeDocument/2006/relationships/hyperlink" Target="http://www.abisoft.org/opinions/2007/1_06-cv-02264_20070628.pdf"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4357" cy="4343400"/>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64FD06A0-8B39-1A4E-933E-597B44D414EE}"/>
              </a:ext>
            </a:extLst>
          </p:cNvPr>
          <p:cNvSpPr>
            <a:spLocks noGrp="1"/>
          </p:cNvSpPr>
          <p:nvPr>
            <p:ph type="ctrTitle"/>
          </p:nvPr>
        </p:nvSpPr>
        <p:spPr>
          <a:xfrm>
            <a:off x="1100669" y="1031353"/>
            <a:ext cx="7736255" cy="3181135"/>
          </a:xfrm>
        </p:spPr>
        <p:txBody>
          <a:bodyPr anchor="ctr">
            <a:normAutofit/>
          </a:bodyPr>
          <a:lstStyle/>
          <a:p>
            <a:pPr algn="l"/>
            <a:r>
              <a:rPr lang="en-US" sz="6600">
                <a:solidFill>
                  <a:srgbClr val="FFFFFF"/>
                </a:solidFill>
              </a:rPr>
              <a:t>July 2 Meeting Update</a:t>
            </a:r>
          </a:p>
        </p:txBody>
      </p:sp>
      <p:sp>
        <p:nvSpPr>
          <p:cNvPr id="10" name="Rectangle 9">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2102827"/>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199" y="4932939"/>
            <a:ext cx="11277601" cy="146614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Subtitle 2">
            <a:extLst>
              <a:ext uri="{FF2B5EF4-FFF2-40B4-BE49-F238E27FC236}">
                <a16:creationId xmlns:a16="http://schemas.microsoft.com/office/drawing/2014/main" id="{B9A507A9-C3B2-3241-9724-AB81F672C667}"/>
              </a:ext>
            </a:extLst>
          </p:cNvPr>
          <p:cNvSpPr>
            <a:spLocks noGrp="1"/>
          </p:cNvSpPr>
          <p:nvPr>
            <p:ph type="subTitle" idx="1"/>
          </p:nvPr>
        </p:nvSpPr>
        <p:spPr>
          <a:xfrm>
            <a:off x="1100669" y="5184138"/>
            <a:ext cx="10008863" cy="963741"/>
          </a:xfrm>
        </p:spPr>
        <p:txBody>
          <a:bodyPr anchor="ctr">
            <a:normAutofit/>
          </a:bodyPr>
          <a:lstStyle/>
          <a:p>
            <a:pPr algn="l"/>
            <a:r>
              <a:rPr lang="en-US">
                <a:solidFill>
                  <a:schemeClr val="tx1">
                    <a:lumMod val="95000"/>
                    <a:lumOff val="5000"/>
                  </a:schemeClr>
                </a:solidFill>
              </a:rPr>
              <a:t>N3 – Invisible Institute</a:t>
            </a:r>
          </a:p>
          <a:p>
            <a:pPr algn="l"/>
            <a:r>
              <a:rPr lang="en-US">
                <a:solidFill>
                  <a:schemeClr val="tx1">
                    <a:lumMod val="95000"/>
                    <a:lumOff val="5000"/>
                  </a:schemeClr>
                </a:solidFill>
              </a:rPr>
              <a:t>Akshay’s update</a:t>
            </a:r>
          </a:p>
        </p:txBody>
      </p:sp>
      <p:sp>
        <p:nvSpPr>
          <p:cNvPr id="14" name="Rectangle 13">
            <a:extLst>
              <a:ext uri="{FF2B5EF4-FFF2-40B4-BE49-F238E27FC236}">
                <a16:creationId xmlns:a16="http://schemas.microsoft.com/office/drawing/2014/main" id="{42280AB2-77A5-4CB7-AF7D-1795CA8DC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728167"/>
            <a:ext cx="2115455" cy="206545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9" name="Rectangle 8">
            <a:extLst>
              <a:ext uri="{FF2B5EF4-FFF2-40B4-BE49-F238E27FC236}">
                <a16:creationId xmlns:a16="http://schemas.microsoft.com/office/drawing/2014/main" id="{23F5CDFE-03C2-4D41-87C6-BDB2A2A15750}"/>
              </a:ext>
            </a:extLst>
          </p:cNvPr>
          <p:cNvSpPr/>
          <p:nvPr/>
        </p:nvSpPr>
        <p:spPr>
          <a:xfrm>
            <a:off x="9619345" y="450220"/>
            <a:ext cx="2110597" cy="213862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3778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4357" cy="4343400"/>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3736A222-8699-144E-AF5A-CA11A42792C5}"/>
              </a:ext>
            </a:extLst>
          </p:cNvPr>
          <p:cNvSpPr>
            <a:spLocks noGrp="1"/>
          </p:cNvSpPr>
          <p:nvPr>
            <p:ph type="title"/>
          </p:nvPr>
        </p:nvSpPr>
        <p:spPr>
          <a:xfrm>
            <a:off x="1100669" y="1031353"/>
            <a:ext cx="7736255" cy="3181135"/>
          </a:xfrm>
        </p:spPr>
        <p:txBody>
          <a:bodyPr vert="horz" lIns="91440" tIns="45720" rIns="91440" bIns="45720" rtlCol="0" anchor="ctr">
            <a:normAutofit/>
          </a:bodyPr>
          <a:lstStyle/>
          <a:p>
            <a:r>
              <a:rPr lang="en-US" sz="6600" kern="1200">
                <a:solidFill>
                  <a:srgbClr val="FFFFFF"/>
                </a:solidFill>
                <a:latin typeface="+mj-lt"/>
                <a:ea typeface="+mj-ea"/>
                <a:cs typeface="+mj-cs"/>
              </a:rPr>
              <a:t>Textual Analysis</a:t>
            </a:r>
          </a:p>
        </p:txBody>
      </p:sp>
      <p:sp>
        <p:nvSpPr>
          <p:cNvPr id="10" name="Rectangle 9">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2102827"/>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199" y="4932939"/>
            <a:ext cx="11277601" cy="146614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Text Placeholder 2">
            <a:extLst>
              <a:ext uri="{FF2B5EF4-FFF2-40B4-BE49-F238E27FC236}">
                <a16:creationId xmlns:a16="http://schemas.microsoft.com/office/drawing/2014/main" id="{3A31D439-0C5B-3442-86E4-9D2AE64B85F7}"/>
              </a:ext>
            </a:extLst>
          </p:cNvPr>
          <p:cNvSpPr>
            <a:spLocks noGrp="1"/>
          </p:cNvSpPr>
          <p:nvPr>
            <p:ph type="body" idx="1"/>
          </p:nvPr>
        </p:nvSpPr>
        <p:spPr>
          <a:xfrm>
            <a:off x="1100669" y="5184138"/>
            <a:ext cx="10008863" cy="963741"/>
          </a:xfrm>
        </p:spPr>
        <p:txBody>
          <a:bodyPr vert="horz" lIns="91440" tIns="45720" rIns="91440" bIns="45720" rtlCol="0" anchor="ctr">
            <a:normAutofit/>
          </a:bodyPr>
          <a:lstStyle/>
          <a:p>
            <a:endParaRPr lang="en-US" sz="2400" kern="1200">
              <a:solidFill>
                <a:schemeClr val="tx1">
                  <a:lumMod val="95000"/>
                  <a:lumOff val="5000"/>
                </a:schemeClr>
              </a:solidFill>
              <a:latin typeface="+mn-lt"/>
              <a:ea typeface="+mn-ea"/>
              <a:cs typeface="+mn-cs"/>
            </a:endParaRPr>
          </a:p>
        </p:txBody>
      </p:sp>
      <p:sp>
        <p:nvSpPr>
          <p:cNvPr id="14" name="Rectangle 13">
            <a:extLst>
              <a:ext uri="{FF2B5EF4-FFF2-40B4-BE49-F238E27FC236}">
                <a16:creationId xmlns:a16="http://schemas.microsoft.com/office/drawing/2014/main" id="{42280AB2-77A5-4CB7-AF7D-1795CA8DC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728167"/>
            <a:ext cx="2115455" cy="206545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9" name="Rectangle 8">
            <a:extLst>
              <a:ext uri="{FF2B5EF4-FFF2-40B4-BE49-F238E27FC236}">
                <a16:creationId xmlns:a16="http://schemas.microsoft.com/office/drawing/2014/main" id="{7DA85557-1D95-3C4D-98D4-25EE4F3CB99E}"/>
              </a:ext>
            </a:extLst>
          </p:cNvPr>
          <p:cNvSpPr/>
          <p:nvPr/>
        </p:nvSpPr>
        <p:spPr>
          <a:xfrm>
            <a:off x="9619345" y="450220"/>
            <a:ext cx="2110597" cy="213862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2905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4" name="Rectangle 13">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8E51CA7-3C4F-DE44-98DA-6F34B2245C17}"/>
              </a:ext>
            </a:extLst>
          </p:cNvPr>
          <p:cNvSpPr>
            <a:spLocks noGrp="1"/>
          </p:cNvSpPr>
          <p:nvPr>
            <p:ph idx="1"/>
          </p:nvPr>
        </p:nvSpPr>
        <p:spPr>
          <a:xfrm>
            <a:off x="4379709" y="686862"/>
            <a:ext cx="7037591" cy="5475129"/>
          </a:xfrm>
        </p:spPr>
        <p:txBody>
          <a:bodyPr anchor="ctr">
            <a:normAutofit/>
          </a:bodyPr>
          <a:lstStyle/>
          <a:p>
            <a:pPr marL="0" indent="0">
              <a:buNone/>
            </a:pPr>
            <a:r>
              <a:rPr lang="en-US" sz="2400"/>
              <a:t>Issue: </a:t>
            </a:r>
          </a:p>
          <a:p>
            <a:pPr lvl="1"/>
            <a:r>
              <a:rPr lang="en-US"/>
              <a:t>There are likely aspects of complaints not adequately represented by the current categorization system. </a:t>
            </a:r>
          </a:p>
          <a:p>
            <a:pPr lvl="1"/>
            <a:r>
              <a:rPr lang="en-US"/>
              <a:t>For example, verbal abuse is likely present in many complaints, as is sexual harassment/violence which may not be reported</a:t>
            </a:r>
          </a:p>
          <a:p>
            <a:pPr marL="0" indent="0">
              <a:buNone/>
            </a:pPr>
            <a:r>
              <a:rPr lang="en-US" sz="2400"/>
              <a:t>Question:</a:t>
            </a:r>
          </a:p>
          <a:p>
            <a:pPr lvl="1"/>
            <a:r>
              <a:rPr lang="en-US"/>
              <a:t>Can we identify some of these themes on a macro-level without reading each individual complaint?</a:t>
            </a:r>
          </a:p>
          <a:p>
            <a:pPr marL="0" indent="0">
              <a:buNone/>
            </a:pPr>
            <a:r>
              <a:rPr lang="en-US" sz="2400"/>
              <a:t>Approach:</a:t>
            </a:r>
          </a:p>
          <a:p>
            <a:pPr lvl="1"/>
            <a:r>
              <a:rPr lang="en-US"/>
              <a:t>Topic Modeling</a:t>
            </a:r>
          </a:p>
        </p:txBody>
      </p:sp>
      <p:sp>
        <p:nvSpPr>
          <p:cNvPr id="11" name="Rectangle 10">
            <a:extLst>
              <a:ext uri="{FF2B5EF4-FFF2-40B4-BE49-F238E27FC236}">
                <a16:creationId xmlns:a16="http://schemas.microsoft.com/office/drawing/2014/main" id="{91DE8C10-A198-B64C-9642-B70FD94A77FC}"/>
              </a:ext>
            </a:extLst>
          </p:cNvPr>
          <p:cNvSpPr/>
          <p:nvPr/>
        </p:nvSpPr>
        <p:spPr>
          <a:xfrm>
            <a:off x="458922" y="4419228"/>
            <a:ext cx="3414369" cy="1990718"/>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7879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22F9423-F4B1-45D4-8445-E9991ECCB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77886E08-6DF6-714F-A79C-CF3CB05B60C8}"/>
              </a:ext>
            </a:extLst>
          </p:cNvPr>
          <p:cNvSpPr>
            <a:spLocks noGrp="1"/>
          </p:cNvSpPr>
          <p:nvPr>
            <p:ph type="title"/>
          </p:nvPr>
        </p:nvSpPr>
        <p:spPr>
          <a:xfrm>
            <a:off x="1812897" y="518649"/>
            <a:ext cx="9882278" cy="1067634"/>
          </a:xfrm>
        </p:spPr>
        <p:txBody>
          <a:bodyPr anchor="ctr">
            <a:normAutofit/>
          </a:bodyPr>
          <a:lstStyle/>
          <a:p>
            <a:r>
              <a:rPr lang="en-US"/>
              <a:t>Methodology</a:t>
            </a:r>
          </a:p>
        </p:txBody>
      </p:sp>
      <p:grpSp>
        <p:nvGrpSpPr>
          <p:cNvPr id="18" name="Group 17">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628863"/>
            <a:ext cx="1128382" cy="847206"/>
            <a:chOff x="8183879" y="1000124"/>
            <a:chExt cx="1562267" cy="1172973"/>
          </a:xfrm>
        </p:grpSpPr>
        <p:sp>
          <p:nvSpPr>
            <p:cNvPr id="19"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0"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graphicFrame>
        <p:nvGraphicFramePr>
          <p:cNvPr id="7" name="Content Placeholder 4">
            <a:extLst>
              <a:ext uri="{FF2B5EF4-FFF2-40B4-BE49-F238E27FC236}">
                <a16:creationId xmlns:a16="http://schemas.microsoft.com/office/drawing/2014/main" id="{7D95B2C5-4F55-48B4-B0A5-BDC84BB4ECEC}"/>
              </a:ext>
            </a:extLst>
          </p:cNvPr>
          <p:cNvGraphicFramePr>
            <a:graphicFrameLocks noGrp="1"/>
          </p:cNvGraphicFramePr>
          <p:nvPr>
            <p:ph idx="1"/>
            <p:extLst>
              <p:ext uri="{D42A27DB-BD31-4B8C-83A1-F6EECF244321}">
                <p14:modId xmlns:p14="http://schemas.microsoft.com/office/powerpoint/2010/main" val="2113439117"/>
              </p:ext>
            </p:extLst>
          </p:nvPr>
        </p:nvGraphicFramePr>
        <p:xfrm>
          <a:off x="629854" y="1860604"/>
          <a:ext cx="10907490" cy="40949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18059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A39E0-F47B-1543-87CC-FFF471319FAE}"/>
              </a:ext>
            </a:extLst>
          </p:cNvPr>
          <p:cNvSpPr>
            <a:spLocks noGrp="1"/>
          </p:cNvSpPr>
          <p:nvPr>
            <p:ph type="title"/>
          </p:nvPr>
        </p:nvSpPr>
        <p:spPr/>
        <p:txBody>
          <a:bodyPr/>
          <a:lstStyle/>
          <a:p>
            <a:r>
              <a:rPr lang="en-US" dirty="0"/>
              <a:t>Latent Dirichlet Allocation (LDA)</a:t>
            </a:r>
          </a:p>
        </p:txBody>
      </p:sp>
      <p:sp>
        <p:nvSpPr>
          <p:cNvPr id="3" name="Content Placeholder 2">
            <a:extLst>
              <a:ext uri="{FF2B5EF4-FFF2-40B4-BE49-F238E27FC236}">
                <a16:creationId xmlns:a16="http://schemas.microsoft.com/office/drawing/2014/main" id="{E6E60160-6EB8-A74B-9AC9-71AC2851D25B}"/>
              </a:ext>
            </a:extLst>
          </p:cNvPr>
          <p:cNvSpPr>
            <a:spLocks noGrp="1"/>
          </p:cNvSpPr>
          <p:nvPr>
            <p:ph idx="1"/>
          </p:nvPr>
        </p:nvSpPr>
        <p:spPr/>
        <p:txBody>
          <a:bodyPr/>
          <a:lstStyle/>
          <a:p>
            <a:r>
              <a:rPr lang="en-US" dirty="0"/>
              <a:t>Entirely unsupervised</a:t>
            </a:r>
          </a:p>
          <a:p>
            <a:r>
              <a:rPr lang="en-US" dirty="0"/>
              <a:t>Need to specify number of topics</a:t>
            </a:r>
          </a:p>
          <a:p>
            <a:r>
              <a:rPr lang="en-US" dirty="0"/>
              <a:t>Assumes that every complaint contains a mixture of topics</a:t>
            </a:r>
          </a:p>
          <a:p>
            <a:r>
              <a:rPr lang="en-US" dirty="0"/>
              <a:t>Assumes that every word is probabilistically attributed to a topic</a:t>
            </a:r>
          </a:p>
          <a:p>
            <a:r>
              <a:rPr lang="en-US" dirty="0"/>
              <a:t>Only based on textual component of the complaint</a:t>
            </a:r>
          </a:p>
          <a:p>
            <a:r>
              <a:rPr lang="en-US" b="1" dirty="0"/>
              <a:t>This is what we previously did</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397CE2CE-EF48-6A4C-A605-F677C4EE20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3002" y="239712"/>
            <a:ext cx="3868998" cy="6858000"/>
          </a:xfrm>
          <a:prstGeom prst="rect">
            <a:avLst/>
          </a:prstGeom>
        </p:spPr>
      </p:pic>
    </p:spTree>
    <p:extLst>
      <p:ext uri="{BB962C8B-B14F-4D97-AF65-F5344CB8AC3E}">
        <p14:creationId xmlns:p14="http://schemas.microsoft.com/office/powerpoint/2010/main" val="3919338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A39E0-F47B-1543-87CC-FFF471319FAE}"/>
              </a:ext>
            </a:extLst>
          </p:cNvPr>
          <p:cNvSpPr>
            <a:spLocks noGrp="1"/>
          </p:cNvSpPr>
          <p:nvPr>
            <p:ph type="title"/>
          </p:nvPr>
        </p:nvSpPr>
        <p:spPr/>
        <p:txBody>
          <a:bodyPr/>
          <a:lstStyle/>
          <a:p>
            <a:r>
              <a:rPr lang="en-US" dirty="0"/>
              <a:t>Structural Topic Model (STM)</a:t>
            </a:r>
          </a:p>
        </p:txBody>
      </p:sp>
      <p:sp>
        <p:nvSpPr>
          <p:cNvPr id="3" name="Content Placeholder 2">
            <a:extLst>
              <a:ext uri="{FF2B5EF4-FFF2-40B4-BE49-F238E27FC236}">
                <a16:creationId xmlns:a16="http://schemas.microsoft.com/office/drawing/2014/main" id="{E6E60160-6EB8-A74B-9AC9-71AC2851D25B}"/>
              </a:ext>
            </a:extLst>
          </p:cNvPr>
          <p:cNvSpPr>
            <a:spLocks noGrp="1"/>
          </p:cNvSpPr>
          <p:nvPr>
            <p:ph idx="1"/>
          </p:nvPr>
        </p:nvSpPr>
        <p:spPr/>
        <p:txBody>
          <a:bodyPr/>
          <a:lstStyle/>
          <a:p>
            <a:r>
              <a:rPr lang="en-US" dirty="0"/>
              <a:t>Framework is identical to LDA</a:t>
            </a:r>
          </a:p>
          <a:p>
            <a:r>
              <a:rPr lang="en-US" dirty="0"/>
              <a:t>We can use a combination of various metrics to </a:t>
            </a:r>
            <a:br>
              <a:rPr lang="en-US" dirty="0"/>
            </a:br>
            <a:r>
              <a:rPr lang="en-US" dirty="0"/>
              <a:t>identify the optimal number of topics</a:t>
            </a:r>
          </a:p>
          <a:p>
            <a:r>
              <a:rPr lang="en-US" dirty="0"/>
              <a:t>Accounts for metadata (ex. author’s name, etc.) to </a:t>
            </a:r>
            <a:br>
              <a:rPr lang="en-US" dirty="0"/>
            </a:br>
            <a:r>
              <a:rPr lang="en-US" dirty="0"/>
              <a:t>improve topic assignments</a:t>
            </a:r>
          </a:p>
          <a:p>
            <a:r>
              <a:rPr lang="en-US" b="1" dirty="0"/>
              <a:t>This is what we are now doing</a:t>
            </a:r>
            <a:endParaRPr lang="en-US" dirty="0"/>
          </a:p>
          <a:p>
            <a:endParaRPr lang="en-US" dirty="0"/>
          </a:p>
          <a:p>
            <a:endParaRPr lang="en-US" dirty="0"/>
          </a:p>
        </p:txBody>
      </p:sp>
      <p:pic>
        <p:nvPicPr>
          <p:cNvPr id="14" name="Picture 13">
            <a:extLst>
              <a:ext uri="{FF2B5EF4-FFF2-40B4-BE49-F238E27FC236}">
                <a16:creationId xmlns:a16="http://schemas.microsoft.com/office/drawing/2014/main" id="{587C9618-AC38-0A41-A401-90DB46FB58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3002" y="239712"/>
            <a:ext cx="3868998" cy="6858000"/>
          </a:xfrm>
          <a:prstGeom prst="rect">
            <a:avLst/>
          </a:prstGeom>
        </p:spPr>
      </p:pic>
    </p:spTree>
    <p:extLst>
      <p:ext uri="{BB962C8B-B14F-4D97-AF65-F5344CB8AC3E}">
        <p14:creationId xmlns:p14="http://schemas.microsoft.com/office/powerpoint/2010/main" val="22351784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24B04-024C-674F-8F50-972885FE7853}"/>
              </a:ext>
            </a:extLst>
          </p:cNvPr>
          <p:cNvSpPr>
            <a:spLocks noGrp="1"/>
          </p:cNvSpPr>
          <p:nvPr>
            <p:ph type="title"/>
          </p:nvPr>
        </p:nvSpPr>
        <p:spPr/>
        <p:txBody>
          <a:bodyPr/>
          <a:lstStyle/>
          <a:p>
            <a:r>
              <a:rPr lang="en-US" dirty="0"/>
              <a:t>Model Specifications</a:t>
            </a:r>
          </a:p>
        </p:txBody>
      </p:sp>
      <p:sp>
        <p:nvSpPr>
          <p:cNvPr id="3" name="Content Placeholder 2">
            <a:extLst>
              <a:ext uri="{FF2B5EF4-FFF2-40B4-BE49-F238E27FC236}">
                <a16:creationId xmlns:a16="http://schemas.microsoft.com/office/drawing/2014/main" id="{FB600174-FB35-7A4B-86AB-C3FC53085B2B}"/>
              </a:ext>
            </a:extLst>
          </p:cNvPr>
          <p:cNvSpPr>
            <a:spLocks noGrp="1"/>
          </p:cNvSpPr>
          <p:nvPr>
            <p:ph idx="1"/>
          </p:nvPr>
        </p:nvSpPr>
        <p:spPr/>
        <p:txBody>
          <a:bodyPr>
            <a:normAutofit/>
          </a:bodyPr>
          <a:lstStyle/>
          <a:p>
            <a:r>
              <a:rPr lang="en-US" dirty="0"/>
              <a:t>Topic prevalence is based on:</a:t>
            </a:r>
          </a:p>
          <a:p>
            <a:pPr lvl="1"/>
            <a:r>
              <a:rPr lang="en-US" dirty="0"/>
              <a:t>Number of officers listed on complaint</a:t>
            </a:r>
          </a:p>
          <a:p>
            <a:pPr lvl="1"/>
            <a:r>
              <a:rPr lang="en-US" dirty="0"/>
              <a:t>The beat where the complaint occurred</a:t>
            </a:r>
          </a:p>
          <a:p>
            <a:pPr lvl="1"/>
            <a:r>
              <a:rPr lang="en-US" dirty="0"/>
              <a:t>Whether the complaint was filed by a civilian or officer</a:t>
            </a:r>
          </a:p>
          <a:p>
            <a:pPr lvl="1"/>
            <a:r>
              <a:rPr lang="en-US" dirty="0"/>
              <a:t>Complainant race and gender</a:t>
            </a:r>
          </a:p>
          <a:p>
            <a:r>
              <a:rPr lang="en-US" dirty="0"/>
              <a:t>We purposely excluded ‘Category,’ ‘Allegation,’ and ‘Finding’ </a:t>
            </a:r>
          </a:p>
          <a:p>
            <a:r>
              <a:rPr lang="en-US" dirty="0"/>
              <a:t>Potential variables to consider for improvement:</a:t>
            </a:r>
          </a:p>
          <a:p>
            <a:pPr lvl="1"/>
            <a:r>
              <a:rPr lang="en-US" dirty="0"/>
              <a:t>Time of day</a:t>
            </a:r>
          </a:p>
          <a:p>
            <a:pPr lvl="1"/>
            <a:r>
              <a:rPr lang="en-US" dirty="0"/>
              <a:t>Time of year</a:t>
            </a:r>
          </a:p>
          <a:p>
            <a:pPr lvl="1"/>
            <a:endParaRPr lang="en-US" dirty="0"/>
          </a:p>
          <a:p>
            <a:pPr lvl="1"/>
            <a:endParaRPr lang="en-US" dirty="0"/>
          </a:p>
          <a:p>
            <a:pPr lvl="1"/>
            <a:endParaRPr lang="en-US" dirty="0"/>
          </a:p>
        </p:txBody>
      </p:sp>
      <p:pic>
        <p:nvPicPr>
          <p:cNvPr id="6" name="Picture 5">
            <a:extLst>
              <a:ext uri="{FF2B5EF4-FFF2-40B4-BE49-F238E27FC236}">
                <a16:creationId xmlns:a16="http://schemas.microsoft.com/office/drawing/2014/main" id="{803176F0-C398-2A43-8E92-C6E5B45318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3002" y="239712"/>
            <a:ext cx="3868998" cy="6858000"/>
          </a:xfrm>
          <a:prstGeom prst="rect">
            <a:avLst/>
          </a:prstGeom>
        </p:spPr>
      </p:pic>
    </p:spTree>
    <p:extLst>
      <p:ext uri="{BB962C8B-B14F-4D97-AF65-F5344CB8AC3E}">
        <p14:creationId xmlns:p14="http://schemas.microsoft.com/office/powerpoint/2010/main" val="34067158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DD6CD-15C1-514B-831E-32C10C71C467}"/>
              </a:ext>
            </a:extLst>
          </p:cNvPr>
          <p:cNvSpPr>
            <a:spLocks noGrp="1"/>
          </p:cNvSpPr>
          <p:nvPr>
            <p:ph type="title"/>
          </p:nvPr>
        </p:nvSpPr>
        <p:spPr>
          <a:xfrm>
            <a:off x="1064395" y="365125"/>
            <a:ext cx="10515600" cy="1325563"/>
          </a:xfrm>
        </p:spPr>
        <p:txBody>
          <a:bodyPr>
            <a:normAutofit/>
          </a:bodyPr>
          <a:lstStyle/>
          <a:p>
            <a:r>
              <a:rPr lang="en-US" dirty="0"/>
              <a:t>STM: Identified “optimal” K-value of 20</a:t>
            </a:r>
          </a:p>
        </p:txBody>
      </p:sp>
      <p:pic>
        <p:nvPicPr>
          <p:cNvPr id="4" name="Picture 3">
            <a:extLst>
              <a:ext uri="{FF2B5EF4-FFF2-40B4-BE49-F238E27FC236}">
                <a16:creationId xmlns:a16="http://schemas.microsoft.com/office/drawing/2014/main" id="{43C42421-154A-524D-B51E-936312B69915}"/>
              </a:ext>
            </a:extLst>
          </p:cNvPr>
          <p:cNvPicPr>
            <a:picLocks noChangeAspect="1"/>
          </p:cNvPicPr>
          <p:nvPr/>
        </p:nvPicPr>
        <p:blipFill>
          <a:blip r:embed="rId2"/>
          <a:stretch>
            <a:fillRect/>
          </a:stretch>
        </p:blipFill>
        <p:spPr>
          <a:xfrm>
            <a:off x="2756968" y="1713188"/>
            <a:ext cx="7744864" cy="4779687"/>
          </a:xfrm>
          <a:prstGeom prst="rect">
            <a:avLst/>
          </a:prstGeom>
        </p:spPr>
      </p:pic>
      <p:grpSp>
        <p:nvGrpSpPr>
          <p:cNvPr id="18" name="Group 17">
            <a:extLst>
              <a:ext uri="{FF2B5EF4-FFF2-40B4-BE49-F238E27FC236}">
                <a16:creationId xmlns:a16="http://schemas.microsoft.com/office/drawing/2014/main" id="{815A6AB4-D4B1-7A4A-9964-48A3678F176D}"/>
              </a:ext>
            </a:extLst>
          </p:cNvPr>
          <p:cNvGrpSpPr/>
          <p:nvPr/>
        </p:nvGrpSpPr>
        <p:grpSpPr>
          <a:xfrm>
            <a:off x="-1100555" y="1861024"/>
            <a:ext cx="3270549" cy="5271052"/>
            <a:chOff x="-1578227" y="0"/>
            <a:chExt cx="4692893" cy="7230627"/>
          </a:xfrm>
        </p:grpSpPr>
        <p:pic>
          <p:nvPicPr>
            <p:cNvPr id="19" name="Picture 18">
              <a:extLst>
                <a:ext uri="{FF2B5EF4-FFF2-40B4-BE49-F238E27FC236}">
                  <a16:creationId xmlns:a16="http://schemas.microsoft.com/office/drawing/2014/main" id="{141CA7DF-6A79-F74B-81A6-89767CF484B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8170" y="0"/>
              <a:ext cx="3172836" cy="6858000"/>
            </a:xfrm>
            <a:prstGeom prst="rect">
              <a:avLst/>
            </a:prstGeom>
          </p:spPr>
        </p:pic>
        <p:grpSp>
          <p:nvGrpSpPr>
            <p:cNvPr id="20" name="Group 19">
              <a:extLst>
                <a:ext uri="{FF2B5EF4-FFF2-40B4-BE49-F238E27FC236}">
                  <a16:creationId xmlns:a16="http://schemas.microsoft.com/office/drawing/2014/main" id="{644DD7AB-7E73-0F42-8405-D7A6F1A6C1C3}"/>
                </a:ext>
              </a:extLst>
            </p:cNvPr>
            <p:cNvGrpSpPr/>
            <p:nvPr userDrawn="1"/>
          </p:nvGrpSpPr>
          <p:grpSpPr>
            <a:xfrm>
              <a:off x="-1578227" y="0"/>
              <a:ext cx="3668560" cy="7230627"/>
              <a:chOff x="-1537284" y="41592"/>
              <a:chExt cx="3668560" cy="7230627"/>
            </a:xfrm>
          </p:grpSpPr>
          <p:sp>
            <p:nvSpPr>
              <p:cNvPr id="21" name="Arc 20">
                <a:extLst>
                  <a:ext uri="{FF2B5EF4-FFF2-40B4-BE49-F238E27FC236}">
                    <a16:creationId xmlns:a16="http://schemas.microsoft.com/office/drawing/2014/main" id="{11CE4C9B-55BB-6242-9958-69610A2D8510}"/>
                  </a:ext>
                </a:extLst>
              </p:cNvPr>
              <p:cNvSpPr/>
              <p:nvPr userDrawn="1"/>
            </p:nvSpPr>
            <p:spPr>
              <a:xfrm rot="2681771">
                <a:off x="-80418" y="2715575"/>
                <a:ext cx="1929808" cy="4556644"/>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22" name="Arc 21">
                <a:extLst>
                  <a:ext uri="{FF2B5EF4-FFF2-40B4-BE49-F238E27FC236}">
                    <a16:creationId xmlns:a16="http://schemas.microsoft.com/office/drawing/2014/main" id="{160A4162-98AA-5447-87F2-F4C11352923F}"/>
                  </a:ext>
                </a:extLst>
              </p:cNvPr>
              <p:cNvSpPr/>
              <p:nvPr userDrawn="1"/>
            </p:nvSpPr>
            <p:spPr>
              <a:xfrm rot="4711880">
                <a:off x="-383089" y="1892636"/>
                <a:ext cx="1360170" cy="366856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23" name="Arc 22">
                <a:extLst>
                  <a:ext uri="{FF2B5EF4-FFF2-40B4-BE49-F238E27FC236}">
                    <a16:creationId xmlns:a16="http://schemas.microsoft.com/office/drawing/2014/main" id="{AA6EDBC0-6D91-3844-B07B-D106EA720C32}"/>
                  </a:ext>
                </a:extLst>
              </p:cNvPr>
              <p:cNvSpPr/>
              <p:nvPr userDrawn="1"/>
            </p:nvSpPr>
            <p:spPr>
              <a:xfrm rot="19539970">
                <a:off x="400716" y="41592"/>
                <a:ext cx="1075602" cy="300440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grpSp>
      </p:grpSp>
    </p:spTree>
    <p:extLst>
      <p:ext uri="{BB962C8B-B14F-4D97-AF65-F5344CB8AC3E}">
        <p14:creationId xmlns:p14="http://schemas.microsoft.com/office/powerpoint/2010/main" val="3693466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newspaper&#10;&#10;Description automatically generated">
            <a:extLst>
              <a:ext uri="{FF2B5EF4-FFF2-40B4-BE49-F238E27FC236}">
                <a16:creationId xmlns:a16="http://schemas.microsoft.com/office/drawing/2014/main" id="{41679074-177B-2741-9E7A-DDB96B39C555}"/>
              </a:ext>
            </a:extLst>
          </p:cNvPr>
          <p:cNvPicPr>
            <a:picLocks noChangeAspect="1"/>
          </p:cNvPicPr>
          <p:nvPr/>
        </p:nvPicPr>
        <p:blipFill>
          <a:blip r:embed="rId2"/>
          <a:stretch>
            <a:fillRect/>
          </a:stretch>
        </p:blipFill>
        <p:spPr>
          <a:xfrm>
            <a:off x="3187761" y="679450"/>
            <a:ext cx="7378700" cy="5499100"/>
          </a:xfrm>
          <a:prstGeom prst="rect">
            <a:avLst/>
          </a:prstGeom>
        </p:spPr>
      </p:pic>
      <p:grpSp>
        <p:nvGrpSpPr>
          <p:cNvPr id="15" name="Group 14">
            <a:extLst>
              <a:ext uri="{FF2B5EF4-FFF2-40B4-BE49-F238E27FC236}">
                <a16:creationId xmlns:a16="http://schemas.microsoft.com/office/drawing/2014/main" id="{85E72014-C3B3-9C4F-9C17-05A0B07C7F0D}"/>
              </a:ext>
            </a:extLst>
          </p:cNvPr>
          <p:cNvGrpSpPr/>
          <p:nvPr/>
        </p:nvGrpSpPr>
        <p:grpSpPr>
          <a:xfrm>
            <a:off x="-1100555" y="1861024"/>
            <a:ext cx="3270549" cy="5271052"/>
            <a:chOff x="-1578227" y="0"/>
            <a:chExt cx="4692893" cy="7230627"/>
          </a:xfrm>
        </p:grpSpPr>
        <p:pic>
          <p:nvPicPr>
            <p:cNvPr id="16" name="Picture 15">
              <a:extLst>
                <a:ext uri="{FF2B5EF4-FFF2-40B4-BE49-F238E27FC236}">
                  <a16:creationId xmlns:a16="http://schemas.microsoft.com/office/drawing/2014/main" id="{B71699BC-185C-C743-B8E5-205F9D0CD1FD}"/>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8170" y="0"/>
              <a:ext cx="3172836" cy="6858000"/>
            </a:xfrm>
            <a:prstGeom prst="rect">
              <a:avLst/>
            </a:prstGeom>
          </p:spPr>
        </p:pic>
        <p:grpSp>
          <p:nvGrpSpPr>
            <p:cNvPr id="17" name="Group 16">
              <a:extLst>
                <a:ext uri="{FF2B5EF4-FFF2-40B4-BE49-F238E27FC236}">
                  <a16:creationId xmlns:a16="http://schemas.microsoft.com/office/drawing/2014/main" id="{3C48F101-7D18-A54C-AD38-787A190B2905}"/>
                </a:ext>
              </a:extLst>
            </p:cNvPr>
            <p:cNvGrpSpPr/>
            <p:nvPr userDrawn="1"/>
          </p:nvGrpSpPr>
          <p:grpSpPr>
            <a:xfrm>
              <a:off x="-1578227" y="0"/>
              <a:ext cx="3668560" cy="7230627"/>
              <a:chOff x="-1537284" y="41592"/>
              <a:chExt cx="3668560" cy="7230627"/>
            </a:xfrm>
          </p:grpSpPr>
          <p:sp>
            <p:nvSpPr>
              <p:cNvPr id="18" name="Arc 17">
                <a:extLst>
                  <a:ext uri="{FF2B5EF4-FFF2-40B4-BE49-F238E27FC236}">
                    <a16:creationId xmlns:a16="http://schemas.microsoft.com/office/drawing/2014/main" id="{9B908C1B-2C09-0042-A498-679BC755D346}"/>
                  </a:ext>
                </a:extLst>
              </p:cNvPr>
              <p:cNvSpPr/>
              <p:nvPr userDrawn="1"/>
            </p:nvSpPr>
            <p:spPr>
              <a:xfrm rot="2681771">
                <a:off x="-80418" y="2715575"/>
                <a:ext cx="1929808" cy="4556644"/>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19" name="Arc 18">
                <a:extLst>
                  <a:ext uri="{FF2B5EF4-FFF2-40B4-BE49-F238E27FC236}">
                    <a16:creationId xmlns:a16="http://schemas.microsoft.com/office/drawing/2014/main" id="{625B3D72-4D9A-FA4C-BB3E-26DB845C20BE}"/>
                  </a:ext>
                </a:extLst>
              </p:cNvPr>
              <p:cNvSpPr/>
              <p:nvPr userDrawn="1"/>
            </p:nvSpPr>
            <p:spPr>
              <a:xfrm rot="4711880">
                <a:off x="-383089" y="1892636"/>
                <a:ext cx="1360170" cy="366856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20" name="Arc 19">
                <a:extLst>
                  <a:ext uri="{FF2B5EF4-FFF2-40B4-BE49-F238E27FC236}">
                    <a16:creationId xmlns:a16="http://schemas.microsoft.com/office/drawing/2014/main" id="{73436033-F081-B44A-A094-FD921E4B5E9A}"/>
                  </a:ext>
                </a:extLst>
              </p:cNvPr>
              <p:cNvSpPr/>
              <p:nvPr userDrawn="1"/>
            </p:nvSpPr>
            <p:spPr>
              <a:xfrm rot="19539970">
                <a:off x="400716" y="41592"/>
                <a:ext cx="1075602" cy="300440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grpSp>
      </p:grpSp>
    </p:spTree>
    <p:extLst>
      <p:ext uri="{BB962C8B-B14F-4D97-AF65-F5344CB8AC3E}">
        <p14:creationId xmlns:p14="http://schemas.microsoft.com/office/powerpoint/2010/main" val="10783930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newspaper&#10;&#10;Description automatically generated">
            <a:extLst>
              <a:ext uri="{FF2B5EF4-FFF2-40B4-BE49-F238E27FC236}">
                <a16:creationId xmlns:a16="http://schemas.microsoft.com/office/drawing/2014/main" id="{1D1D0692-9A15-EB49-965D-91F5D33C1340}"/>
              </a:ext>
            </a:extLst>
          </p:cNvPr>
          <p:cNvPicPr>
            <a:picLocks noChangeAspect="1"/>
          </p:cNvPicPr>
          <p:nvPr/>
        </p:nvPicPr>
        <p:blipFill rotWithShape="1">
          <a:blip r:embed="rId2"/>
          <a:srcRect l="1610" t="1020"/>
          <a:stretch/>
        </p:blipFill>
        <p:spPr>
          <a:xfrm>
            <a:off x="3251165" y="707473"/>
            <a:ext cx="7259864" cy="5443054"/>
          </a:xfrm>
          <a:prstGeom prst="rect">
            <a:avLst/>
          </a:prstGeom>
        </p:spPr>
      </p:pic>
      <p:grpSp>
        <p:nvGrpSpPr>
          <p:cNvPr id="5" name="Group 4">
            <a:extLst>
              <a:ext uri="{FF2B5EF4-FFF2-40B4-BE49-F238E27FC236}">
                <a16:creationId xmlns:a16="http://schemas.microsoft.com/office/drawing/2014/main" id="{02FE7C78-9C1F-E34B-B194-3837D4594C66}"/>
              </a:ext>
            </a:extLst>
          </p:cNvPr>
          <p:cNvGrpSpPr/>
          <p:nvPr/>
        </p:nvGrpSpPr>
        <p:grpSpPr>
          <a:xfrm>
            <a:off x="-1100555" y="1861024"/>
            <a:ext cx="3270549" cy="5271052"/>
            <a:chOff x="-1578227" y="0"/>
            <a:chExt cx="4692893" cy="7230627"/>
          </a:xfrm>
        </p:grpSpPr>
        <p:pic>
          <p:nvPicPr>
            <p:cNvPr id="6" name="Picture 5">
              <a:extLst>
                <a:ext uri="{FF2B5EF4-FFF2-40B4-BE49-F238E27FC236}">
                  <a16:creationId xmlns:a16="http://schemas.microsoft.com/office/drawing/2014/main" id="{1C814474-3003-C049-9793-34CF8BC9544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8170" y="0"/>
              <a:ext cx="3172836" cy="6858000"/>
            </a:xfrm>
            <a:prstGeom prst="rect">
              <a:avLst/>
            </a:prstGeom>
          </p:spPr>
        </p:pic>
        <p:grpSp>
          <p:nvGrpSpPr>
            <p:cNvPr id="7" name="Group 6">
              <a:extLst>
                <a:ext uri="{FF2B5EF4-FFF2-40B4-BE49-F238E27FC236}">
                  <a16:creationId xmlns:a16="http://schemas.microsoft.com/office/drawing/2014/main" id="{9A68A1E1-7365-B04E-A149-1B0D476F976B}"/>
                </a:ext>
              </a:extLst>
            </p:cNvPr>
            <p:cNvGrpSpPr/>
            <p:nvPr userDrawn="1"/>
          </p:nvGrpSpPr>
          <p:grpSpPr>
            <a:xfrm>
              <a:off x="-1578227" y="0"/>
              <a:ext cx="3668560" cy="7230627"/>
              <a:chOff x="-1537284" y="41592"/>
              <a:chExt cx="3668560" cy="7230627"/>
            </a:xfrm>
          </p:grpSpPr>
          <p:sp>
            <p:nvSpPr>
              <p:cNvPr id="8" name="Arc 7">
                <a:extLst>
                  <a:ext uri="{FF2B5EF4-FFF2-40B4-BE49-F238E27FC236}">
                    <a16:creationId xmlns:a16="http://schemas.microsoft.com/office/drawing/2014/main" id="{A8066D42-9F37-ED48-9AA0-621E2532EF92}"/>
                  </a:ext>
                </a:extLst>
              </p:cNvPr>
              <p:cNvSpPr/>
              <p:nvPr userDrawn="1"/>
            </p:nvSpPr>
            <p:spPr>
              <a:xfrm rot="2681771">
                <a:off x="-80418" y="2715575"/>
                <a:ext cx="1929808" cy="4556644"/>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9" name="Arc 8">
                <a:extLst>
                  <a:ext uri="{FF2B5EF4-FFF2-40B4-BE49-F238E27FC236}">
                    <a16:creationId xmlns:a16="http://schemas.microsoft.com/office/drawing/2014/main" id="{32FA6458-9461-2249-BBAE-47F900731573}"/>
                  </a:ext>
                </a:extLst>
              </p:cNvPr>
              <p:cNvSpPr/>
              <p:nvPr userDrawn="1"/>
            </p:nvSpPr>
            <p:spPr>
              <a:xfrm rot="4711880">
                <a:off x="-383089" y="1892636"/>
                <a:ext cx="1360170" cy="366856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10" name="Arc 9">
                <a:extLst>
                  <a:ext uri="{FF2B5EF4-FFF2-40B4-BE49-F238E27FC236}">
                    <a16:creationId xmlns:a16="http://schemas.microsoft.com/office/drawing/2014/main" id="{4226B880-BCC0-BF43-B787-FB46D6958E52}"/>
                  </a:ext>
                </a:extLst>
              </p:cNvPr>
              <p:cNvSpPr/>
              <p:nvPr userDrawn="1"/>
            </p:nvSpPr>
            <p:spPr>
              <a:xfrm rot="19539970">
                <a:off x="400716" y="41592"/>
                <a:ext cx="1075602" cy="300440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grpSp>
      </p:grpSp>
    </p:spTree>
    <p:extLst>
      <p:ext uri="{BB962C8B-B14F-4D97-AF65-F5344CB8AC3E}">
        <p14:creationId xmlns:p14="http://schemas.microsoft.com/office/powerpoint/2010/main" val="20843031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newspaper&#10;&#10;Description automatically generated">
            <a:extLst>
              <a:ext uri="{FF2B5EF4-FFF2-40B4-BE49-F238E27FC236}">
                <a16:creationId xmlns:a16="http://schemas.microsoft.com/office/drawing/2014/main" id="{C7AD1AF0-0CEB-AB42-B130-4E4AA0C17F15}"/>
              </a:ext>
            </a:extLst>
          </p:cNvPr>
          <p:cNvPicPr>
            <a:picLocks noChangeAspect="1"/>
          </p:cNvPicPr>
          <p:nvPr/>
        </p:nvPicPr>
        <p:blipFill rotWithShape="1">
          <a:blip r:embed="rId2"/>
          <a:srcRect t="1381"/>
          <a:stretch/>
        </p:blipFill>
        <p:spPr>
          <a:xfrm>
            <a:off x="3187761" y="717412"/>
            <a:ext cx="7378700" cy="5423176"/>
          </a:xfrm>
          <a:prstGeom prst="rect">
            <a:avLst/>
          </a:prstGeom>
        </p:spPr>
      </p:pic>
      <p:grpSp>
        <p:nvGrpSpPr>
          <p:cNvPr id="3" name="Group 2">
            <a:extLst>
              <a:ext uri="{FF2B5EF4-FFF2-40B4-BE49-F238E27FC236}">
                <a16:creationId xmlns:a16="http://schemas.microsoft.com/office/drawing/2014/main" id="{33195179-9972-1048-9055-87ACCAF79868}"/>
              </a:ext>
            </a:extLst>
          </p:cNvPr>
          <p:cNvGrpSpPr/>
          <p:nvPr/>
        </p:nvGrpSpPr>
        <p:grpSpPr>
          <a:xfrm>
            <a:off x="-1100555" y="1861024"/>
            <a:ext cx="3270549" cy="5271052"/>
            <a:chOff x="-1578227" y="0"/>
            <a:chExt cx="4692893" cy="7230627"/>
          </a:xfrm>
        </p:grpSpPr>
        <p:pic>
          <p:nvPicPr>
            <p:cNvPr id="4" name="Picture 3">
              <a:extLst>
                <a:ext uri="{FF2B5EF4-FFF2-40B4-BE49-F238E27FC236}">
                  <a16:creationId xmlns:a16="http://schemas.microsoft.com/office/drawing/2014/main" id="{AB1A8CEC-6D2C-C347-83CA-A3730838F08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8170" y="0"/>
              <a:ext cx="3172836" cy="6858000"/>
            </a:xfrm>
            <a:prstGeom prst="rect">
              <a:avLst/>
            </a:prstGeom>
          </p:spPr>
        </p:pic>
        <p:grpSp>
          <p:nvGrpSpPr>
            <p:cNvPr id="5" name="Group 4">
              <a:extLst>
                <a:ext uri="{FF2B5EF4-FFF2-40B4-BE49-F238E27FC236}">
                  <a16:creationId xmlns:a16="http://schemas.microsoft.com/office/drawing/2014/main" id="{7B931C71-EE5C-EF44-9249-3E9B3587CCE3}"/>
                </a:ext>
              </a:extLst>
            </p:cNvPr>
            <p:cNvGrpSpPr/>
            <p:nvPr userDrawn="1"/>
          </p:nvGrpSpPr>
          <p:grpSpPr>
            <a:xfrm>
              <a:off x="-1578227" y="0"/>
              <a:ext cx="3668560" cy="7230627"/>
              <a:chOff x="-1537284" y="41592"/>
              <a:chExt cx="3668560" cy="7230627"/>
            </a:xfrm>
          </p:grpSpPr>
          <p:sp>
            <p:nvSpPr>
              <p:cNvPr id="6" name="Arc 5">
                <a:extLst>
                  <a:ext uri="{FF2B5EF4-FFF2-40B4-BE49-F238E27FC236}">
                    <a16:creationId xmlns:a16="http://schemas.microsoft.com/office/drawing/2014/main" id="{7518E306-862F-7744-9ACE-E743C50B7F59}"/>
                  </a:ext>
                </a:extLst>
              </p:cNvPr>
              <p:cNvSpPr/>
              <p:nvPr userDrawn="1"/>
            </p:nvSpPr>
            <p:spPr>
              <a:xfrm rot="2681771">
                <a:off x="-80418" y="2715575"/>
                <a:ext cx="1929808" cy="4556644"/>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7" name="Arc 6">
                <a:extLst>
                  <a:ext uri="{FF2B5EF4-FFF2-40B4-BE49-F238E27FC236}">
                    <a16:creationId xmlns:a16="http://schemas.microsoft.com/office/drawing/2014/main" id="{C2F326C5-9BEC-2A41-B58E-DC4FB5F210A8}"/>
                  </a:ext>
                </a:extLst>
              </p:cNvPr>
              <p:cNvSpPr/>
              <p:nvPr userDrawn="1"/>
            </p:nvSpPr>
            <p:spPr>
              <a:xfrm rot="4711880">
                <a:off x="-383089" y="1892636"/>
                <a:ext cx="1360170" cy="366856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8" name="Arc 7">
                <a:extLst>
                  <a:ext uri="{FF2B5EF4-FFF2-40B4-BE49-F238E27FC236}">
                    <a16:creationId xmlns:a16="http://schemas.microsoft.com/office/drawing/2014/main" id="{ACD55626-2036-4145-BA11-C0D1B20305C4}"/>
                  </a:ext>
                </a:extLst>
              </p:cNvPr>
              <p:cNvSpPr/>
              <p:nvPr userDrawn="1"/>
            </p:nvSpPr>
            <p:spPr>
              <a:xfrm rot="19539970">
                <a:off x="400716" y="41592"/>
                <a:ext cx="1075602" cy="300440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grpSp>
      </p:grpSp>
    </p:spTree>
    <p:extLst>
      <p:ext uri="{BB962C8B-B14F-4D97-AF65-F5344CB8AC3E}">
        <p14:creationId xmlns:p14="http://schemas.microsoft.com/office/powerpoint/2010/main" val="14707987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54B0B64-F580-F44E-A8D1-C1299689887E}"/>
              </a:ext>
            </a:extLst>
          </p:cNvPr>
          <p:cNvSpPr>
            <a:spLocks noGrp="1"/>
          </p:cNvSpPr>
          <p:nvPr>
            <p:ph type="title"/>
          </p:nvPr>
        </p:nvSpPr>
        <p:spPr>
          <a:xfrm>
            <a:off x="863029" y="1012004"/>
            <a:ext cx="3416158" cy="4795408"/>
          </a:xfrm>
        </p:spPr>
        <p:txBody>
          <a:bodyPr>
            <a:normAutofit/>
          </a:bodyPr>
          <a:lstStyle/>
          <a:p>
            <a:r>
              <a:rPr lang="en-US">
                <a:solidFill>
                  <a:srgbClr val="FFFFFF"/>
                </a:solidFill>
              </a:rPr>
              <a:t>Outline</a:t>
            </a:r>
          </a:p>
        </p:txBody>
      </p:sp>
      <p:graphicFrame>
        <p:nvGraphicFramePr>
          <p:cNvPr id="5" name="Content Placeholder 2">
            <a:extLst>
              <a:ext uri="{FF2B5EF4-FFF2-40B4-BE49-F238E27FC236}">
                <a16:creationId xmlns:a16="http://schemas.microsoft.com/office/drawing/2014/main" id="{2C7A4506-8004-4E15-8F55-38717DE9EAF1}"/>
              </a:ext>
            </a:extLst>
          </p:cNvPr>
          <p:cNvGraphicFramePr>
            <a:graphicFrameLocks noGrp="1"/>
          </p:cNvGraphicFramePr>
          <p:nvPr>
            <p:ph idx="1"/>
            <p:extLst>
              <p:ext uri="{D42A27DB-BD31-4B8C-83A1-F6EECF244321}">
                <p14:modId xmlns:p14="http://schemas.microsoft.com/office/powerpoint/2010/main" val="3537393009"/>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00180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newspaper&#10;&#10;Description automatically generated">
            <a:extLst>
              <a:ext uri="{FF2B5EF4-FFF2-40B4-BE49-F238E27FC236}">
                <a16:creationId xmlns:a16="http://schemas.microsoft.com/office/drawing/2014/main" id="{72BA0B43-CC8E-454E-A5BB-3970C9A95B3A}"/>
              </a:ext>
            </a:extLst>
          </p:cNvPr>
          <p:cNvPicPr>
            <a:picLocks noChangeAspect="1"/>
          </p:cNvPicPr>
          <p:nvPr/>
        </p:nvPicPr>
        <p:blipFill>
          <a:blip r:embed="rId2"/>
          <a:stretch>
            <a:fillRect/>
          </a:stretch>
        </p:blipFill>
        <p:spPr>
          <a:xfrm>
            <a:off x="3187761" y="679450"/>
            <a:ext cx="7378700" cy="5499100"/>
          </a:xfrm>
          <a:prstGeom prst="rect">
            <a:avLst/>
          </a:prstGeom>
        </p:spPr>
      </p:pic>
      <p:grpSp>
        <p:nvGrpSpPr>
          <p:cNvPr id="3" name="Group 2">
            <a:extLst>
              <a:ext uri="{FF2B5EF4-FFF2-40B4-BE49-F238E27FC236}">
                <a16:creationId xmlns:a16="http://schemas.microsoft.com/office/drawing/2014/main" id="{6015C008-8D4E-174F-88FA-B5C4603B59FB}"/>
              </a:ext>
            </a:extLst>
          </p:cNvPr>
          <p:cNvGrpSpPr/>
          <p:nvPr/>
        </p:nvGrpSpPr>
        <p:grpSpPr>
          <a:xfrm>
            <a:off x="-1100555" y="1861024"/>
            <a:ext cx="3270549" cy="5271052"/>
            <a:chOff x="-1578227" y="0"/>
            <a:chExt cx="4692893" cy="7230627"/>
          </a:xfrm>
        </p:grpSpPr>
        <p:pic>
          <p:nvPicPr>
            <p:cNvPr id="4" name="Picture 3">
              <a:extLst>
                <a:ext uri="{FF2B5EF4-FFF2-40B4-BE49-F238E27FC236}">
                  <a16:creationId xmlns:a16="http://schemas.microsoft.com/office/drawing/2014/main" id="{BDB37F6D-128D-5D46-AE44-E4240CC9A98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8170" y="0"/>
              <a:ext cx="3172836" cy="6858000"/>
            </a:xfrm>
            <a:prstGeom prst="rect">
              <a:avLst/>
            </a:prstGeom>
          </p:spPr>
        </p:pic>
        <p:grpSp>
          <p:nvGrpSpPr>
            <p:cNvPr id="5" name="Group 4">
              <a:extLst>
                <a:ext uri="{FF2B5EF4-FFF2-40B4-BE49-F238E27FC236}">
                  <a16:creationId xmlns:a16="http://schemas.microsoft.com/office/drawing/2014/main" id="{A9704ED9-C06D-594F-83CE-243B7C48A2EB}"/>
                </a:ext>
              </a:extLst>
            </p:cNvPr>
            <p:cNvGrpSpPr/>
            <p:nvPr userDrawn="1"/>
          </p:nvGrpSpPr>
          <p:grpSpPr>
            <a:xfrm>
              <a:off x="-1578227" y="0"/>
              <a:ext cx="3668560" cy="7230627"/>
              <a:chOff x="-1537284" y="41592"/>
              <a:chExt cx="3668560" cy="7230627"/>
            </a:xfrm>
          </p:grpSpPr>
          <p:sp>
            <p:nvSpPr>
              <p:cNvPr id="6" name="Arc 5">
                <a:extLst>
                  <a:ext uri="{FF2B5EF4-FFF2-40B4-BE49-F238E27FC236}">
                    <a16:creationId xmlns:a16="http://schemas.microsoft.com/office/drawing/2014/main" id="{FD98A7C7-45BE-124B-A7E1-BEF0FC18E7C6}"/>
                  </a:ext>
                </a:extLst>
              </p:cNvPr>
              <p:cNvSpPr/>
              <p:nvPr userDrawn="1"/>
            </p:nvSpPr>
            <p:spPr>
              <a:xfrm rot="2681771">
                <a:off x="-80418" y="2715575"/>
                <a:ext cx="1929808" cy="4556644"/>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7" name="Arc 6">
                <a:extLst>
                  <a:ext uri="{FF2B5EF4-FFF2-40B4-BE49-F238E27FC236}">
                    <a16:creationId xmlns:a16="http://schemas.microsoft.com/office/drawing/2014/main" id="{F81FDC01-5556-514B-ABE5-378FE4736DD6}"/>
                  </a:ext>
                </a:extLst>
              </p:cNvPr>
              <p:cNvSpPr/>
              <p:nvPr userDrawn="1"/>
            </p:nvSpPr>
            <p:spPr>
              <a:xfrm rot="4711880">
                <a:off x="-383089" y="1892636"/>
                <a:ext cx="1360170" cy="366856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8" name="Arc 7">
                <a:extLst>
                  <a:ext uri="{FF2B5EF4-FFF2-40B4-BE49-F238E27FC236}">
                    <a16:creationId xmlns:a16="http://schemas.microsoft.com/office/drawing/2014/main" id="{21D8FAA6-E81B-774C-8715-531D75EC751A}"/>
                  </a:ext>
                </a:extLst>
              </p:cNvPr>
              <p:cNvSpPr/>
              <p:nvPr userDrawn="1"/>
            </p:nvSpPr>
            <p:spPr>
              <a:xfrm rot="19539970">
                <a:off x="400716" y="41592"/>
                <a:ext cx="1075602" cy="300440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grpSp>
      </p:grpSp>
    </p:spTree>
    <p:extLst>
      <p:ext uri="{BB962C8B-B14F-4D97-AF65-F5344CB8AC3E}">
        <p14:creationId xmlns:p14="http://schemas.microsoft.com/office/powerpoint/2010/main" val="3155536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D04221-694E-3343-AB0E-2F860164035C}"/>
              </a:ext>
            </a:extLst>
          </p:cNvPr>
          <p:cNvPicPr>
            <a:picLocks noChangeAspect="1"/>
          </p:cNvPicPr>
          <p:nvPr/>
        </p:nvPicPr>
        <p:blipFill>
          <a:blip r:embed="rId2"/>
          <a:stretch>
            <a:fillRect/>
          </a:stretch>
        </p:blipFill>
        <p:spPr>
          <a:xfrm>
            <a:off x="895074" y="219285"/>
            <a:ext cx="10401852" cy="6419429"/>
          </a:xfrm>
          <a:prstGeom prst="rect">
            <a:avLst/>
          </a:prstGeom>
        </p:spPr>
      </p:pic>
    </p:spTree>
    <p:extLst>
      <p:ext uri="{BB962C8B-B14F-4D97-AF65-F5344CB8AC3E}">
        <p14:creationId xmlns:p14="http://schemas.microsoft.com/office/powerpoint/2010/main" val="13004694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CCD5C-6A63-2F42-8B69-47F8CDEEB526}"/>
              </a:ext>
            </a:extLst>
          </p:cNvPr>
          <p:cNvSpPr>
            <a:spLocks noGrp="1"/>
          </p:cNvSpPr>
          <p:nvPr>
            <p:ph type="title"/>
          </p:nvPr>
        </p:nvSpPr>
        <p:spPr>
          <a:xfrm>
            <a:off x="8444204" y="640081"/>
            <a:ext cx="3141664" cy="5574451"/>
          </a:xfrm>
        </p:spPr>
        <p:txBody>
          <a:bodyPr vert="horz" lIns="91440" tIns="45720" rIns="91440" bIns="45720" rtlCol="0" anchor="ctr">
            <a:normAutofit/>
          </a:bodyPr>
          <a:lstStyle/>
          <a:p>
            <a:r>
              <a:rPr lang="en-US" sz="2800" b="1" kern="1200" dirty="0">
                <a:solidFill>
                  <a:schemeClr val="tx1"/>
                </a:solidFill>
                <a:latin typeface="+mj-lt"/>
                <a:ea typeface="+mj-ea"/>
                <a:cs typeface="+mj-cs"/>
              </a:rPr>
              <a:t>Topic 4 (Illegal Search/Detainment) Examples</a:t>
            </a:r>
          </a:p>
        </p:txBody>
      </p:sp>
      <p:sp>
        <p:nvSpPr>
          <p:cNvPr id="5" name="TextBox 4">
            <a:extLst>
              <a:ext uri="{FF2B5EF4-FFF2-40B4-BE49-F238E27FC236}">
                <a16:creationId xmlns:a16="http://schemas.microsoft.com/office/drawing/2014/main" id="{E391B07E-1637-3E41-B5BE-51F5FEE08EE5}"/>
              </a:ext>
            </a:extLst>
          </p:cNvPr>
          <p:cNvSpPr txBox="1"/>
          <p:nvPr/>
        </p:nvSpPr>
        <p:spPr>
          <a:xfrm>
            <a:off x="684213" y="2520950"/>
            <a:ext cx="7404100" cy="2806700"/>
          </a:xfrm>
          <a:prstGeom prst="rect">
            <a:avLst/>
          </a:prstGeom>
          <a:noFill/>
        </p:spPr>
        <p:txBody>
          <a:bodyPr wrap="square" rtlCol="0" anchor="t">
            <a:normAutofit/>
          </a:bodyPr>
          <a:lstStyle/>
          <a:p>
            <a:pPr>
              <a:lnSpc>
                <a:spcPct val="90000"/>
              </a:lnSpc>
              <a:spcAft>
                <a:spcPts val="600"/>
              </a:spcAft>
            </a:pPr>
            <a:r>
              <a:rPr lang="en-US" sz="2600"/>
              <a:t>“The reporting party alleges that the accused stopped and searched him without justification. The reporting party alleges that the accused improperly searched him by rubbing his genitals and inserting his finger in his rectum. The reporting party also alleges that the accused stopped and searched him without justification.”</a:t>
            </a:r>
          </a:p>
          <a:p>
            <a:pPr>
              <a:lnSpc>
                <a:spcPct val="90000"/>
              </a:lnSpc>
              <a:spcAft>
                <a:spcPts val="600"/>
              </a:spcAft>
            </a:pPr>
            <a:endParaRPr lang="en-US" sz="2600"/>
          </a:p>
        </p:txBody>
      </p:sp>
      <p:sp>
        <p:nvSpPr>
          <p:cNvPr id="3" name="Content Placeholder 2">
            <a:extLst>
              <a:ext uri="{FF2B5EF4-FFF2-40B4-BE49-F238E27FC236}">
                <a16:creationId xmlns:a16="http://schemas.microsoft.com/office/drawing/2014/main" id="{DC01AE68-5E22-FC44-8B64-7B83034CD66A}"/>
              </a:ext>
            </a:extLst>
          </p:cNvPr>
          <p:cNvSpPr>
            <a:spLocks noGrp="1"/>
          </p:cNvSpPr>
          <p:nvPr>
            <p:ph idx="1"/>
          </p:nvPr>
        </p:nvSpPr>
        <p:spPr>
          <a:xfrm>
            <a:off x="684213" y="681038"/>
            <a:ext cx="7404100" cy="1757363"/>
          </a:xfrm>
        </p:spPr>
        <p:txBody>
          <a:bodyPr wrap="square" anchor="t">
            <a:normAutofit/>
          </a:bodyPr>
          <a:lstStyle/>
          <a:p>
            <a:pPr marL="0" indent="0">
              <a:buNone/>
            </a:pPr>
            <a:r>
              <a:rPr lang="en-US" sz="2600" dirty="0"/>
              <a:t>“The complainant alleges that the accused officer detained her and her boyfriend without justification. The complainant alleges that the accused officer searched her and her boyfriend without justification.” </a:t>
            </a:r>
          </a:p>
          <a:p>
            <a:pPr marL="0" indent="0">
              <a:buNone/>
            </a:pPr>
            <a:endParaRPr lang="en-US" sz="2600" dirty="0"/>
          </a:p>
        </p:txBody>
      </p:sp>
      <p:sp>
        <p:nvSpPr>
          <p:cNvPr id="4" name="TextBox 3">
            <a:extLst>
              <a:ext uri="{FF2B5EF4-FFF2-40B4-BE49-F238E27FC236}">
                <a16:creationId xmlns:a16="http://schemas.microsoft.com/office/drawing/2014/main" id="{AC6B1E79-1A49-844F-B855-397144999EEC}"/>
              </a:ext>
            </a:extLst>
          </p:cNvPr>
          <p:cNvSpPr txBox="1"/>
          <p:nvPr/>
        </p:nvSpPr>
        <p:spPr>
          <a:xfrm>
            <a:off x="684213" y="5411788"/>
            <a:ext cx="7404100" cy="762000"/>
          </a:xfrm>
          <a:prstGeom prst="rect">
            <a:avLst/>
          </a:prstGeom>
          <a:noFill/>
        </p:spPr>
        <p:txBody>
          <a:bodyPr wrap="square" rtlCol="0" anchor="t">
            <a:normAutofit/>
          </a:bodyPr>
          <a:lstStyle/>
          <a:p>
            <a:pPr>
              <a:lnSpc>
                <a:spcPct val="90000"/>
              </a:lnSpc>
              <a:spcAft>
                <a:spcPts val="600"/>
              </a:spcAft>
            </a:pPr>
            <a:r>
              <a:rPr lang="en-US" sz="2400"/>
              <a:t>“The complainant alleged that the accused officers improperly searched him in his anal cavity.”</a:t>
            </a:r>
          </a:p>
        </p:txBody>
      </p:sp>
    </p:spTree>
    <p:extLst>
      <p:ext uri="{BB962C8B-B14F-4D97-AF65-F5344CB8AC3E}">
        <p14:creationId xmlns:p14="http://schemas.microsoft.com/office/powerpoint/2010/main" val="3657869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 shot of a building&#10;&#10;Description automatically generated">
            <a:extLst>
              <a:ext uri="{FF2B5EF4-FFF2-40B4-BE49-F238E27FC236}">
                <a16:creationId xmlns:a16="http://schemas.microsoft.com/office/drawing/2014/main" id="{EEEDE9BB-E734-8C4C-A32F-668E98BCFF03}"/>
              </a:ext>
            </a:extLst>
          </p:cNvPr>
          <p:cNvPicPr>
            <a:picLocks noChangeAspect="1"/>
          </p:cNvPicPr>
          <p:nvPr/>
        </p:nvPicPr>
        <p:blipFill>
          <a:blip r:embed="rId2"/>
          <a:stretch>
            <a:fillRect/>
          </a:stretch>
        </p:blipFill>
        <p:spPr>
          <a:xfrm>
            <a:off x="0" y="1189953"/>
            <a:ext cx="12192000" cy="4278068"/>
          </a:xfrm>
          <a:prstGeom prst="rect">
            <a:avLst/>
          </a:prstGeom>
        </p:spPr>
      </p:pic>
      <p:sp>
        <p:nvSpPr>
          <p:cNvPr id="6" name="TextBox 5">
            <a:extLst>
              <a:ext uri="{FF2B5EF4-FFF2-40B4-BE49-F238E27FC236}">
                <a16:creationId xmlns:a16="http://schemas.microsoft.com/office/drawing/2014/main" id="{053E2C58-CDBD-9848-B21F-C50AAFBA03CB}"/>
              </a:ext>
            </a:extLst>
          </p:cNvPr>
          <p:cNvSpPr txBox="1"/>
          <p:nvPr/>
        </p:nvSpPr>
        <p:spPr>
          <a:xfrm>
            <a:off x="2844800" y="5668047"/>
            <a:ext cx="6502400" cy="646331"/>
          </a:xfrm>
          <a:prstGeom prst="rect">
            <a:avLst/>
          </a:prstGeom>
          <a:noFill/>
        </p:spPr>
        <p:txBody>
          <a:bodyPr wrap="square" rtlCol="0">
            <a:spAutoFit/>
          </a:bodyPr>
          <a:lstStyle/>
          <a:p>
            <a:pPr algn="ctr"/>
            <a:r>
              <a:rPr lang="en-US" dirty="0"/>
              <a:t>Big Idea: Most categories aren’t specifically attached to any topic, although you seem some moderate correlations</a:t>
            </a:r>
          </a:p>
        </p:txBody>
      </p:sp>
    </p:spTree>
    <p:extLst>
      <p:ext uri="{BB962C8B-B14F-4D97-AF65-F5344CB8AC3E}">
        <p14:creationId xmlns:p14="http://schemas.microsoft.com/office/powerpoint/2010/main" val="22289433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EB811D3-6576-BF4B-B419-5E50A73886EA}"/>
              </a:ext>
            </a:extLst>
          </p:cNvPr>
          <p:cNvSpPr>
            <a:spLocks noGrp="1"/>
          </p:cNvSpPr>
          <p:nvPr>
            <p:ph type="title"/>
          </p:nvPr>
        </p:nvSpPr>
        <p:spPr/>
        <p:txBody>
          <a:bodyPr/>
          <a:lstStyle/>
          <a:p>
            <a:r>
              <a:rPr lang="en-US"/>
              <a:t>Are certain categories more related?</a:t>
            </a:r>
            <a:endParaRPr lang="en-US" dirty="0"/>
          </a:p>
        </p:txBody>
      </p:sp>
      <p:sp>
        <p:nvSpPr>
          <p:cNvPr id="5" name="Content Placeholder 4">
            <a:extLst>
              <a:ext uri="{FF2B5EF4-FFF2-40B4-BE49-F238E27FC236}">
                <a16:creationId xmlns:a16="http://schemas.microsoft.com/office/drawing/2014/main" id="{2E3CAC2B-75E4-A643-8127-424A768938AC}"/>
              </a:ext>
            </a:extLst>
          </p:cNvPr>
          <p:cNvSpPr>
            <a:spLocks noGrp="1"/>
          </p:cNvSpPr>
          <p:nvPr>
            <p:ph idx="1"/>
          </p:nvPr>
        </p:nvSpPr>
        <p:spPr/>
        <p:txBody>
          <a:bodyPr/>
          <a:lstStyle/>
          <a:p>
            <a:r>
              <a:rPr lang="en-US" dirty="0"/>
              <a:t>Use averaged topic assignments as a proxy for content</a:t>
            </a:r>
          </a:p>
          <a:p>
            <a:r>
              <a:rPr lang="en-US" dirty="0"/>
              <a:t>Notably high correlations:</a:t>
            </a:r>
          </a:p>
          <a:p>
            <a:pPr lvl="1" fontAlgn="b"/>
            <a:r>
              <a:rPr lang="en-US" dirty="0"/>
              <a:t>Use of Force and Verbal Abuse - </a:t>
            </a:r>
            <a:r>
              <a:rPr lang="en-US" b="1" i="1" dirty="0"/>
              <a:t>96%</a:t>
            </a:r>
          </a:p>
          <a:p>
            <a:pPr lvl="1" fontAlgn="b"/>
            <a:r>
              <a:rPr lang="en-US" dirty="0"/>
              <a:t>Lockup Procedures and First Amendment - </a:t>
            </a:r>
            <a:r>
              <a:rPr lang="en-US" b="1" i="1" dirty="0"/>
              <a:t>94%</a:t>
            </a:r>
          </a:p>
          <a:p>
            <a:pPr lvl="1" fontAlgn="b"/>
            <a:r>
              <a:rPr lang="en-US" dirty="0"/>
              <a:t>Verbal Abuse and Domestic -</a:t>
            </a:r>
            <a:r>
              <a:rPr lang="en-US" b="1" dirty="0"/>
              <a:t> </a:t>
            </a:r>
            <a:r>
              <a:rPr lang="en-US" b="1" i="1" dirty="0"/>
              <a:t>88%</a:t>
            </a:r>
          </a:p>
          <a:p>
            <a:pPr lvl="1" fontAlgn="b"/>
            <a:r>
              <a:rPr lang="en-US" dirty="0"/>
              <a:t>Use of Force and Domestic -</a:t>
            </a:r>
            <a:r>
              <a:rPr lang="en-US" b="1" dirty="0"/>
              <a:t> </a:t>
            </a:r>
            <a:r>
              <a:rPr lang="en-US" b="1" i="1" dirty="0"/>
              <a:t>83%</a:t>
            </a:r>
          </a:p>
          <a:p>
            <a:pPr lvl="1" fontAlgn="b"/>
            <a:r>
              <a:rPr lang="en-US" dirty="0"/>
              <a:t>Illegal Search and False Arrest- </a:t>
            </a:r>
            <a:r>
              <a:rPr lang="en-US" b="1" i="1" dirty="0"/>
              <a:t>80%</a:t>
            </a:r>
          </a:p>
          <a:p>
            <a:pPr lvl="1" fontAlgn="b"/>
            <a:r>
              <a:rPr lang="en-US" dirty="0"/>
              <a:t>False Arrest and Bribery/ Official Corruption </a:t>
            </a:r>
            <a:r>
              <a:rPr lang="en-US" i="1" dirty="0"/>
              <a:t>- </a:t>
            </a:r>
            <a:r>
              <a:rPr lang="en-US" b="1" i="1" dirty="0"/>
              <a:t>79%</a:t>
            </a:r>
          </a:p>
          <a:p>
            <a:endParaRPr lang="en-US" dirty="0"/>
          </a:p>
          <a:p>
            <a:endParaRPr lang="en-US" dirty="0"/>
          </a:p>
          <a:p>
            <a:pPr lvl="1"/>
            <a:endParaRPr lang="en-US" dirty="0"/>
          </a:p>
          <a:p>
            <a:endParaRPr lang="en-US" dirty="0"/>
          </a:p>
          <a:p>
            <a:endParaRPr lang="en-US" dirty="0"/>
          </a:p>
        </p:txBody>
      </p:sp>
      <p:grpSp>
        <p:nvGrpSpPr>
          <p:cNvPr id="13" name="Group 12">
            <a:extLst>
              <a:ext uri="{FF2B5EF4-FFF2-40B4-BE49-F238E27FC236}">
                <a16:creationId xmlns:a16="http://schemas.microsoft.com/office/drawing/2014/main" id="{F4B07F52-8ED9-8149-BDBA-CEA7697E5CFD}"/>
              </a:ext>
            </a:extLst>
          </p:cNvPr>
          <p:cNvGrpSpPr/>
          <p:nvPr/>
        </p:nvGrpSpPr>
        <p:grpSpPr>
          <a:xfrm flipH="1">
            <a:off x="9993365" y="1994374"/>
            <a:ext cx="3292370" cy="5271052"/>
            <a:chOff x="-1578227" y="0"/>
            <a:chExt cx="4692893" cy="7230627"/>
          </a:xfrm>
        </p:grpSpPr>
        <p:pic>
          <p:nvPicPr>
            <p:cNvPr id="15" name="Picture 14">
              <a:extLst>
                <a:ext uri="{FF2B5EF4-FFF2-40B4-BE49-F238E27FC236}">
                  <a16:creationId xmlns:a16="http://schemas.microsoft.com/office/drawing/2014/main" id="{686F514C-014B-E84D-A711-4CE4406EED9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170" y="0"/>
              <a:ext cx="3172836" cy="6858000"/>
            </a:xfrm>
            <a:prstGeom prst="rect">
              <a:avLst/>
            </a:prstGeom>
          </p:spPr>
        </p:pic>
        <p:grpSp>
          <p:nvGrpSpPr>
            <p:cNvPr id="17" name="Group 16">
              <a:extLst>
                <a:ext uri="{FF2B5EF4-FFF2-40B4-BE49-F238E27FC236}">
                  <a16:creationId xmlns:a16="http://schemas.microsoft.com/office/drawing/2014/main" id="{A817938D-F948-0147-8354-8D3C6F081561}"/>
                </a:ext>
              </a:extLst>
            </p:cNvPr>
            <p:cNvGrpSpPr/>
            <p:nvPr userDrawn="1"/>
          </p:nvGrpSpPr>
          <p:grpSpPr>
            <a:xfrm>
              <a:off x="-1578227" y="0"/>
              <a:ext cx="3668560" cy="7230627"/>
              <a:chOff x="-1537284" y="41592"/>
              <a:chExt cx="3668560" cy="7230627"/>
            </a:xfrm>
          </p:grpSpPr>
          <p:sp>
            <p:nvSpPr>
              <p:cNvPr id="18" name="Arc 17">
                <a:extLst>
                  <a:ext uri="{FF2B5EF4-FFF2-40B4-BE49-F238E27FC236}">
                    <a16:creationId xmlns:a16="http://schemas.microsoft.com/office/drawing/2014/main" id="{D2B1EAB5-6D8F-CC4C-A549-5ECAA9FF2493}"/>
                  </a:ext>
                </a:extLst>
              </p:cNvPr>
              <p:cNvSpPr/>
              <p:nvPr userDrawn="1"/>
            </p:nvSpPr>
            <p:spPr>
              <a:xfrm rot="2681771">
                <a:off x="-80418" y="2715575"/>
                <a:ext cx="1929808" cy="4556644"/>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19" name="Arc 18">
                <a:extLst>
                  <a:ext uri="{FF2B5EF4-FFF2-40B4-BE49-F238E27FC236}">
                    <a16:creationId xmlns:a16="http://schemas.microsoft.com/office/drawing/2014/main" id="{F2DEF824-39C7-8840-B32C-B7EBC6A46ABD}"/>
                  </a:ext>
                </a:extLst>
              </p:cNvPr>
              <p:cNvSpPr/>
              <p:nvPr userDrawn="1"/>
            </p:nvSpPr>
            <p:spPr>
              <a:xfrm rot="4711880">
                <a:off x="-383089" y="1892636"/>
                <a:ext cx="1360170" cy="366856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20" name="Arc 19">
                <a:extLst>
                  <a:ext uri="{FF2B5EF4-FFF2-40B4-BE49-F238E27FC236}">
                    <a16:creationId xmlns:a16="http://schemas.microsoft.com/office/drawing/2014/main" id="{877758AF-CE25-A141-AAB9-652F2DE86F25}"/>
                  </a:ext>
                </a:extLst>
              </p:cNvPr>
              <p:cNvSpPr/>
              <p:nvPr userDrawn="1"/>
            </p:nvSpPr>
            <p:spPr>
              <a:xfrm rot="19539970">
                <a:off x="400716" y="41592"/>
                <a:ext cx="1075602" cy="3004400"/>
              </a:xfrm>
              <a:prstGeom prst="arc">
                <a:avLst>
                  <a:gd name="adj1" fmla="val 16918087"/>
                  <a:gd name="adj2" fmla="val 39934"/>
                </a:avLst>
              </a:prstGeom>
              <a:noFill/>
              <a:ln w="25400" cap="flat">
                <a:solidFill>
                  <a:srgbClr val="A798C3"/>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grpSp>
      </p:grpSp>
    </p:spTree>
    <p:extLst>
      <p:ext uri="{BB962C8B-B14F-4D97-AF65-F5344CB8AC3E}">
        <p14:creationId xmlns:p14="http://schemas.microsoft.com/office/powerpoint/2010/main" val="25142150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527BCCF-9712-3A4F-A2BB-6258D95D367D}"/>
              </a:ext>
            </a:extLst>
          </p:cNvPr>
          <p:cNvPicPr>
            <a:picLocks noChangeAspect="1"/>
          </p:cNvPicPr>
          <p:nvPr/>
        </p:nvPicPr>
        <p:blipFill>
          <a:blip r:embed="rId2"/>
          <a:stretch>
            <a:fillRect/>
          </a:stretch>
        </p:blipFill>
        <p:spPr>
          <a:xfrm>
            <a:off x="1828800" y="623894"/>
            <a:ext cx="8534400" cy="6096000"/>
          </a:xfrm>
          <a:prstGeom prst="rect">
            <a:avLst/>
          </a:prstGeom>
        </p:spPr>
      </p:pic>
    </p:spTree>
    <p:extLst>
      <p:ext uri="{BB962C8B-B14F-4D97-AF65-F5344CB8AC3E}">
        <p14:creationId xmlns:p14="http://schemas.microsoft.com/office/powerpoint/2010/main" val="25743648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7">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1"/>
            <a:ext cx="11542722" cy="196596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7" y="2447552"/>
            <a:ext cx="11542722" cy="408871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693B4AE8-8779-AF4D-B105-98755919D942}"/>
              </a:ext>
            </a:extLst>
          </p:cNvPr>
          <p:cNvSpPr/>
          <p:nvPr/>
        </p:nvSpPr>
        <p:spPr>
          <a:xfrm>
            <a:off x="321732" y="317000"/>
            <a:ext cx="11542722" cy="196595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53CA74E-9984-974F-912D-74D7D4158E37}"/>
              </a:ext>
            </a:extLst>
          </p:cNvPr>
          <p:cNvSpPr/>
          <p:nvPr/>
        </p:nvSpPr>
        <p:spPr>
          <a:xfrm>
            <a:off x="325207" y="2433234"/>
            <a:ext cx="11542722" cy="4083982"/>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5D8B40D-0973-5B4E-A9E3-46247505CE53}"/>
              </a:ext>
            </a:extLst>
          </p:cNvPr>
          <p:cNvSpPr>
            <a:spLocks noGrp="1"/>
          </p:cNvSpPr>
          <p:nvPr>
            <p:ph idx="1"/>
          </p:nvPr>
        </p:nvSpPr>
        <p:spPr>
          <a:xfrm>
            <a:off x="757451" y="2776737"/>
            <a:ext cx="10754436" cy="3429234"/>
          </a:xfrm>
        </p:spPr>
        <p:txBody>
          <a:bodyPr anchor="ctr">
            <a:normAutofit/>
          </a:bodyPr>
          <a:lstStyle/>
          <a:p>
            <a:r>
              <a:rPr lang="en-US" sz="3000" dirty="0"/>
              <a:t>Using pre-processing results, we can identify a list of ~2,500 “meaningful” words</a:t>
            </a:r>
          </a:p>
          <a:p>
            <a:r>
              <a:rPr lang="en-US" sz="3000" dirty="0"/>
              <a:t>Some of these words indicate a certain type of behavior. By flagging these words, we can create a non-ML, non-Robust, indicator model</a:t>
            </a:r>
          </a:p>
          <a:p>
            <a:r>
              <a:rPr lang="en-US" sz="3000" dirty="0"/>
              <a:t>Offers a foundation for building a training set</a:t>
            </a:r>
          </a:p>
          <a:p>
            <a:r>
              <a:rPr lang="en-US" sz="3000" dirty="0"/>
              <a:t>We focused on sexual violence</a:t>
            </a:r>
          </a:p>
        </p:txBody>
      </p:sp>
      <p:sp>
        <p:nvSpPr>
          <p:cNvPr id="2" name="Title 1">
            <a:extLst>
              <a:ext uri="{FF2B5EF4-FFF2-40B4-BE49-F238E27FC236}">
                <a16:creationId xmlns:a16="http://schemas.microsoft.com/office/drawing/2014/main" id="{810934BF-9DD9-9F44-A26B-EB1898432A59}"/>
              </a:ext>
            </a:extLst>
          </p:cNvPr>
          <p:cNvSpPr>
            <a:spLocks noGrp="1"/>
          </p:cNvSpPr>
          <p:nvPr>
            <p:ph type="title"/>
          </p:nvPr>
        </p:nvSpPr>
        <p:spPr>
          <a:xfrm>
            <a:off x="757450" y="521208"/>
            <a:ext cx="10754437" cy="1627632"/>
          </a:xfrm>
        </p:spPr>
        <p:txBody>
          <a:bodyPr>
            <a:normAutofit/>
          </a:bodyPr>
          <a:lstStyle/>
          <a:p>
            <a:r>
              <a:rPr lang="en-US" sz="4800" dirty="0">
                <a:solidFill>
                  <a:srgbClr val="FFFFFF"/>
                </a:solidFill>
              </a:rPr>
              <a:t>Flagging Key Words </a:t>
            </a:r>
          </a:p>
        </p:txBody>
      </p:sp>
    </p:spTree>
    <p:extLst>
      <p:ext uri="{BB962C8B-B14F-4D97-AF65-F5344CB8AC3E}">
        <p14:creationId xmlns:p14="http://schemas.microsoft.com/office/powerpoint/2010/main" val="4681523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82EAE-1358-9646-9665-6012CB263004}"/>
              </a:ext>
            </a:extLst>
          </p:cNvPr>
          <p:cNvSpPr>
            <a:spLocks noGrp="1"/>
          </p:cNvSpPr>
          <p:nvPr>
            <p:ph type="title"/>
          </p:nvPr>
        </p:nvSpPr>
        <p:spPr/>
        <p:txBody>
          <a:bodyPr/>
          <a:lstStyle/>
          <a:p>
            <a:r>
              <a:rPr lang="en-US" dirty="0"/>
              <a:t>Sexual Violence</a:t>
            </a:r>
          </a:p>
        </p:txBody>
      </p:sp>
      <p:sp>
        <p:nvSpPr>
          <p:cNvPr id="3" name="Content Placeholder 2">
            <a:extLst>
              <a:ext uri="{FF2B5EF4-FFF2-40B4-BE49-F238E27FC236}">
                <a16:creationId xmlns:a16="http://schemas.microsoft.com/office/drawing/2014/main" id="{13646921-4ED3-7647-9558-F3800F532F7B}"/>
              </a:ext>
            </a:extLst>
          </p:cNvPr>
          <p:cNvSpPr>
            <a:spLocks noGrp="1"/>
          </p:cNvSpPr>
          <p:nvPr>
            <p:ph idx="1"/>
          </p:nvPr>
        </p:nvSpPr>
        <p:spPr/>
        <p:txBody>
          <a:bodyPr/>
          <a:lstStyle/>
          <a:p>
            <a:r>
              <a:rPr lang="en-US" dirty="0"/>
              <a:t>Key words: </a:t>
            </a:r>
          </a:p>
          <a:p>
            <a:pPr lvl="1"/>
            <a:r>
              <a:rPr lang="en-US" dirty="0"/>
              <a:t>"anus", "bra", "breast", "butt", "buttock", "</a:t>
            </a:r>
            <a:r>
              <a:rPr lang="en-US" dirty="0" err="1"/>
              <a:t>caviti</a:t>
            </a:r>
            <a:r>
              <a:rPr lang="en-US" dirty="0"/>
              <a:t>", "</a:t>
            </a:r>
            <a:r>
              <a:rPr lang="en-US" dirty="0" err="1"/>
              <a:t>genit</a:t>
            </a:r>
            <a:r>
              <a:rPr lang="en-US" dirty="0"/>
              <a:t>", "groin", "insert", "naked", "pant", "</a:t>
            </a:r>
            <a:r>
              <a:rPr lang="en-US" dirty="0" err="1"/>
              <a:t>panti</a:t>
            </a:r>
            <a:r>
              <a:rPr lang="en-US" dirty="0"/>
              <a:t>", "</a:t>
            </a:r>
            <a:r>
              <a:rPr lang="en-US" dirty="0" err="1"/>
              <a:t>peni</a:t>
            </a:r>
            <a:r>
              <a:rPr lang="en-US" dirty="0"/>
              <a:t>",  "</a:t>
            </a:r>
            <a:r>
              <a:rPr lang="en-US" dirty="0" err="1"/>
              <a:t>rectum","rub</a:t>
            </a:r>
            <a:r>
              <a:rPr lang="en-US" dirty="0"/>
              <a:t>", "sex", "sexual", "strip", "vagina", "underwear", "undress", "unfasten", "unzip"  </a:t>
            </a:r>
          </a:p>
          <a:p>
            <a:r>
              <a:rPr lang="en-US" dirty="0"/>
              <a:t>Found 173 of 4,759 complaints that contained at least one of these words</a:t>
            </a:r>
          </a:p>
          <a:p>
            <a:r>
              <a:rPr lang="en-US" dirty="0"/>
              <a:t>39% of these complainants are Black Males</a:t>
            </a:r>
          </a:p>
          <a:p>
            <a:pPr lvl="1"/>
            <a:r>
              <a:rPr lang="en-US" dirty="0"/>
              <a:t>28% are Black Females</a:t>
            </a:r>
          </a:p>
          <a:p>
            <a:pPr lvl="1"/>
            <a:r>
              <a:rPr lang="en-US" dirty="0"/>
              <a:t>9% are White Females</a:t>
            </a:r>
          </a:p>
          <a:p>
            <a:r>
              <a:rPr lang="en-US" dirty="0"/>
              <a:t>Only 9 (2.88%) of these complaints were sustained</a:t>
            </a:r>
          </a:p>
          <a:p>
            <a:endParaRPr lang="en-US" dirty="0"/>
          </a:p>
          <a:p>
            <a:endParaRPr lang="en-US" dirty="0"/>
          </a:p>
          <a:p>
            <a:endParaRPr lang="en-US" dirty="0"/>
          </a:p>
        </p:txBody>
      </p:sp>
    </p:spTree>
    <p:extLst>
      <p:ext uri="{BB962C8B-B14F-4D97-AF65-F5344CB8AC3E}">
        <p14:creationId xmlns:p14="http://schemas.microsoft.com/office/powerpoint/2010/main" val="38785985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C0198D2-ED84-7C44-B26D-F8B9EEB51575}"/>
              </a:ext>
            </a:extLst>
          </p:cNvPr>
          <p:cNvPicPr>
            <a:picLocks noChangeAspect="1"/>
          </p:cNvPicPr>
          <p:nvPr/>
        </p:nvPicPr>
        <p:blipFill>
          <a:blip r:embed="rId2"/>
          <a:stretch>
            <a:fillRect/>
          </a:stretch>
        </p:blipFill>
        <p:spPr>
          <a:xfrm>
            <a:off x="1651000" y="685800"/>
            <a:ext cx="8890000" cy="5486400"/>
          </a:xfrm>
          <a:prstGeom prst="rect">
            <a:avLst/>
          </a:prstGeom>
        </p:spPr>
      </p:pic>
    </p:spTree>
    <p:extLst>
      <p:ext uri="{BB962C8B-B14F-4D97-AF65-F5344CB8AC3E}">
        <p14:creationId xmlns:p14="http://schemas.microsoft.com/office/powerpoint/2010/main" val="35440208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94FF05C-23F0-A24F-ADAB-B15017CCB34E}"/>
              </a:ext>
            </a:extLst>
          </p:cNvPr>
          <p:cNvPicPr>
            <a:picLocks noChangeAspect="1"/>
          </p:cNvPicPr>
          <p:nvPr/>
        </p:nvPicPr>
        <p:blipFill>
          <a:blip r:embed="rId2"/>
          <a:stretch>
            <a:fillRect/>
          </a:stretch>
        </p:blipFill>
        <p:spPr>
          <a:xfrm>
            <a:off x="825500" y="176348"/>
            <a:ext cx="10541000" cy="6505303"/>
          </a:xfrm>
          <a:prstGeom prst="rect">
            <a:avLst/>
          </a:prstGeom>
        </p:spPr>
      </p:pic>
    </p:spTree>
    <p:extLst>
      <p:ext uri="{BB962C8B-B14F-4D97-AF65-F5344CB8AC3E}">
        <p14:creationId xmlns:p14="http://schemas.microsoft.com/office/powerpoint/2010/main" val="3550471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4357" cy="4343400"/>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3736A222-8699-144E-AF5A-CA11A42792C5}"/>
              </a:ext>
            </a:extLst>
          </p:cNvPr>
          <p:cNvSpPr>
            <a:spLocks noGrp="1"/>
          </p:cNvSpPr>
          <p:nvPr>
            <p:ph type="title"/>
          </p:nvPr>
        </p:nvSpPr>
        <p:spPr>
          <a:xfrm>
            <a:off x="1100669" y="1031353"/>
            <a:ext cx="7736255" cy="3181135"/>
          </a:xfrm>
        </p:spPr>
        <p:txBody>
          <a:bodyPr vert="horz" lIns="91440" tIns="45720" rIns="91440" bIns="45720" rtlCol="0" anchor="ctr">
            <a:normAutofit/>
          </a:bodyPr>
          <a:lstStyle/>
          <a:p>
            <a:r>
              <a:rPr lang="en-US" sz="6600" kern="1200">
                <a:solidFill>
                  <a:srgbClr val="FFFFFF"/>
                </a:solidFill>
                <a:latin typeface="+mj-lt"/>
                <a:ea typeface="+mj-ea"/>
                <a:cs typeface="+mj-cs"/>
              </a:rPr>
              <a:t>Crew Identification</a:t>
            </a:r>
          </a:p>
        </p:txBody>
      </p:sp>
      <p:sp>
        <p:nvSpPr>
          <p:cNvPr id="10" name="Rectangle 9">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2102827"/>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199" y="4932939"/>
            <a:ext cx="11277601" cy="146614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 name="Text Placeholder 2">
            <a:extLst>
              <a:ext uri="{FF2B5EF4-FFF2-40B4-BE49-F238E27FC236}">
                <a16:creationId xmlns:a16="http://schemas.microsoft.com/office/drawing/2014/main" id="{3A31D439-0C5B-3442-86E4-9D2AE64B85F7}"/>
              </a:ext>
            </a:extLst>
          </p:cNvPr>
          <p:cNvSpPr>
            <a:spLocks noGrp="1"/>
          </p:cNvSpPr>
          <p:nvPr>
            <p:ph type="body" idx="1"/>
          </p:nvPr>
        </p:nvSpPr>
        <p:spPr>
          <a:xfrm>
            <a:off x="1100669" y="5184138"/>
            <a:ext cx="10008863" cy="963741"/>
          </a:xfrm>
        </p:spPr>
        <p:txBody>
          <a:bodyPr vert="horz" lIns="91440" tIns="45720" rIns="91440" bIns="45720" rtlCol="0" anchor="ctr">
            <a:normAutofit/>
          </a:bodyPr>
          <a:lstStyle/>
          <a:p>
            <a:endParaRPr lang="en-US" sz="2400" kern="1200">
              <a:solidFill>
                <a:schemeClr val="tx1">
                  <a:lumMod val="95000"/>
                  <a:lumOff val="5000"/>
                </a:schemeClr>
              </a:solidFill>
              <a:latin typeface="+mn-lt"/>
              <a:ea typeface="+mn-ea"/>
              <a:cs typeface="+mn-cs"/>
            </a:endParaRPr>
          </a:p>
        </p:txBody>
      </p:sp>
      <p:sp>
        <p:nvSpPr>
          <p:cNvPr id="14" name="Rectangle 13">
            <a:extLst>
              <a:ext uri="{FF2B5EF4-FFF2-40B4-BE49-F238E27FC236}">
                <a16:creationId xmlns:a16="http://schemas.microsoft.com/office/drawing/2014/main" id="{42280AB2-77A5-4CB7-AF7D-1795CA8DC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728167"/>
            <a:ext cx="2115455" cy="206545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9" name="Rectangle 8">
            <a:extLst>
              <a:ext uri="{FF2B5EF4-FFF2-40B4-BE49-F238E27FC236}">
                <a16:creationId xmlns:a16="http://schemas.microsoft.com/office/drawing/2014/main" id="{55678AC8-5646-2547-82EC-6884CB977C4F}"/>
              </a:ext>
            </a:extLst>
          </p:cNvPr>
          <p:cNvSpPr/>
          <p:nvPr/>
        </p:nvSpPr>
        <p:spPr>
          <a:xfrm>
            <a:off x="9619345" y="450220"/>
            <a:ext cx="2110597" cy="213862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98732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17273DD-0A31-B04B-94D7-A78F5463873A}"/>
              </a:ext>
            </a:extLst>
          </p:cNvPr>
          <p:cNvPicPr>
            <a:picLocks noChangeAspect="1"/>
          </p:cNvPicPr>
          <p:nvPr/>
        </p:nvPicPr>
        <p:blipFill>
          <a:blip r:embed="rId2"/>
          <a:stretch>
            <a:fillRect/>
          </a:stretch>
        </p:blipFill>
        <p:spPr>
          <a:xfrm>
            <a:off x="1651000" y="685800"/>
            <a:ext cx="8890000" cy="5486400"/>
          </a:xfrm>
          <a:prstGeom prst="rect">
            <a:avLst/>
          </a:prstGeom>
        </p:spPr>
      </p:pic>
    </p:spTree>
    <p:extLst>
      <p:ext uri="{BB962C8B-B14F-4D97-AF65-F5344CB8AC3E}">
        <p14:creationId xmlns:p14="http://schemas.microsoft.com/office/powerpoint/2010/main" val="8143892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8994357" cy="4343400"/>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4" name="Title 3">
            <a:extLst>
              <a:ext uri="{FF2B5EF4-FFF2-40B4-BE49-F238E27FC236}">
                <a16:creationId xmlns:a16="http://schemas.microsoft.com/office/drawing/2014/main" id="{64740B0C-BBAD-1D43-B54C-BD59EB4E7746}"/>
              </a:ext>
            </a:extLst>
          </p:cNvPr>
          <p:cNvSpPr>
            <a:spLocks noGrp="1"/>
          </p:cNvSpPr>
          <p:nvPr>
            <p:ph type="title"/>
          </p:nvPr>
        </p:nvSpPr>
        <p:spPr>
          <a:xfrm>
            <a:off x="1100669" y="1031353"/>
            <a:ext cx="7736255" cy="3181135"/>
          </a:xfrm>
        </p:spPr>
        <p:txBody>
          <a:bodyPr vert="horz" lIns="91440" tIns="45720" rIns="91440" bIns="45720" rtlCol="0" anchor="ctr">
            <a:normAutofit/>
          </a:bodyPr>
          <a:lstStyle/>
          <a:p>
            <a:r>
              <a:rPr lang="en-US" sz="6600" kern="1200">
                <a:solidFill>
                  <a:srgbClr val="FFFFFF"/>
                </a:solidFill>
                <a:latin typeface="+mj-lt"/>
                <a:ea typeface="+mj-ea"/>
                <a:cs typeface="+mj-cs"/>
              </a:rPr>
              <a:t>So we have all this modeling… but what can we do with it??</a:t>
            </a:r>
          </a:p>
        </p:txBody>
      </p:sp>
      <p:sp>
        <p:nvSpPr>
          <p:cNvPr id="12" name="Rectangle 11">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450221"/>
            <a:ext cx="2115455" cy="2102827"/>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 name="Rectangle 13">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199" y="4932939"/>
            <a:ext cx="11277601" cy="1466141"/>
          </a:xfrm>
          <a:prstGeom prst="rect">
            <a:avLst/>
          </a:prstGeom>
          <a:solidFill>
            <a:srgbClr val="7F7F7F">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5" name="Text Placeholder 4">
            <a:extLst>
              <a:ext uri="{FF2B5EF4-FFF2-40B4-BE49-F238E27FC236}">
                <a16:creationId xmlns:a16="http://schemas.microsoft.com/office/drawing/2014/main" id="{44EA85A6-752C-3D41-9B2E-33627DA2C88B}"/>
              </a:ext>
            </a:extLst>
          </p:cNvPr>
          <p:cNvSpPr>
            <a:spLocks noGrp="1"/>
          </p:cNvSpPr>
          <p:nvPr>
            <p:ph type="body" idx="1"/>
          </p:nvPr>
        </p:nvSpPr>
        <p:spPr>
          <a:xfrm>
            <a:off x="1100669" y="5184138"/>
            <a:ext cx="10008863" cy="963741"/>
          </a:xfrm>
        </p:spPr>
        <p:txBody>
          <a:bodyPr vert="horz" lIns="91440" tIns="45720" rIns="91440" bIns="45720" rtlCol="0" anchor="ctr">
            <a:normAutofit/>
          </a:bodyPr>
          <a:lstStyle/>
          <a:p>
            <a:endParaRPr lang="en-US" sz="2400" kern="1200">
              <a:solidFill>
                <a:schemeClr val="tx1">
                  <a:lumMod val="95000"/>
                  <a:lumOff val="5000"/>
                </a:schemeClr>
              </a:solidFill>
              <a:latin typeface="+mn-lt"/>
              <a:ea typeface="+mn-ea"/>
              <a:cs typeface="+mn-cs"/>
            </a:endParaRPr>
          </a:p>
        </p:txBody>
      </p:sp>
      <p:sp>
        <p:nvSpPr>
          <p:cNvPr id="16" name="Rectangle 15">
            <a:extLst>
              <a:ext uri="{FF2B5EF4-FFF2-40B4-BE49-F238E27FC236}">
                <a16:creationId xmlns:a16="http://schemas.microsoft.com/office/drawing/2014/main" id="{42280AB2-77A5-4CB7-AF7D-1795CA8DC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19345" y="2728167"/>
            <a:ext cx="2115455" cy="2065454"/>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1" name="Rectangle 10">
            <a:extLst>
              <a:ext uri="{FF2B5EF4-FFF2-40B4-BE49-F238E27FC236}">
                <a16:creationId xmlns:a16="http://schemas.microsoft.com/office/drawing/2014/main" id="{55F5EB66-EE61-8B48-817B-BDABE8A8DFD2}"/>
              </a:ext>
            </a:extLst>
          </p:cNvPr>
          <p:cNvSpPr/>
          <p:nvPr/>
        </p:nvSpPr>
        <p:spPr>
          <a:xfrm>
            <a:off x="9619345" y="450220"/>
            <a:ext cx="2110597" cy="2138629"/>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05711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ED3315F-8A76-424B-9315-E2A5E7B5B1ED}"/>
              </a:ext>
            </a:extLst>
          </p:cNvPr>
          <p:cNvSpPr>
            <a:spLocks noGrp="1"/>
          </p:cNvSpPr>
          <p:nvPr>
            <p:ph type="title"/>
          </p:nvPr>
        </p:nvSpPr>
        <p:spPr/>
        <p:txBody>
          <a:bodyPr/>
          <a:lstStyle/>
          <a:p>
            <a:r>
              <a:rPr lang="en-US"/>
              <a:t>Future directions</a:t>
            </a:r>
            <a:endParaRPr lang="en-US" dirty="0"/>
          </a:p>
        </p:txBody>
      </p:sp>
      <p:sp>
        <p:nvSpPr>
          <p:cNvPr id="5" name="Content Placeholder 4">
            <a:extLst>
              <a:ext uri="{FF2B5EF4-FFF2-40B4-BE49-F238E27FC236}">
                <a16:creationId xmlns:a16="http://schemas.microsoft.com/office/drawing/2014/main" id="{8EC2EBB1-FC4F-A143-9F51-44832EB31917}"/>
              </a:ext>
            </a:extLst>
          </p:cNvPr>
          <p:cNvSpPr>
            <a:spLocks noGrp="1"/>
          </p:cNvSpPr>
          <p:nvPr>
            <p:ph idx="1"/>
          </p:nvPr>
        </p:nvSpPr>
        <p:spPr>
          <a:xfrm>
            <a:off x="838200" y="1825625"/>
            <a:ext cx="8112619" cy="4351338"/>
          </a:xfrm>
        </p:spPr>
        <p:txBody>
          <a:bodyPr>
            <a:normAutofit fontScale="92500" lnSpcReduction="20000"/>
          </a:bodyPr>
          <a:lstStyle/>
          <a:p>
            <a:r>
              <a:rPr lang="en-US" dirty="0"/>
              <a:t>Goal: </a:t>
            </a:r>
          </a:p>
          <a:p>
            <a:pPr lvl="1"/>
            <a:r>
              <a:rPr lang="en-US" dirty="0"/>
              <a:t>Improve categorization and classification of complaints</a:t>
            </a:r>
          </a:p>
          <a:p>
            <a:pPr lvl="1"/>
            <a:r>
              <a:rPr lang="en-US" dirty="0"/>
              <a:t>Identify hidden themes and topics</a:t>
            </a:r>
          </a:p>
          <a:p>
            <a:r>
              <a:rPr lang="en-US" dirty="0"/>
              <a:t>Benefits:</a:t>
            </a:r>
          </a:p>
          <a:p>
            <a:pPr lvl="1"/>
            <a:r>
              <a:rPr lang="en-US" dirty="0"/>
              <a:t>Refine all future modeling based on categorization </a:t>
            </a:r>
          </a:p>
          <a:p>
            <a:pPr lvl="1"/>
            <a:r>
              <a:rPr lang="en-US" dirty="0"/>
              <a:t>Improve quality of information available to the public</a:t>
            </a:r>
          </a:p>
          <a:p>
            <a:pPr lvl="1"/>
            <a:r>
              <a:rPr lang="en-US" dirty="0"/>
              <a:t>Identify correlations with specific officers, victimization patterns, geographical trends, reporting habits, findings, etc. </a:t>
            </a:r>
          </a:p>
          <a:p>
            <a:r>
              <a:rPr lang="en-US" dirty="0"/>
              <a:t>Future modeling ideas:</a:t>
            </a:r>
          </a:p>
          <a:p>
            <a:pPr lvl="1"/>
            <a:r>
              <a:rPr lang="en-US" dirty="0"/>
              <a:t>Build semi-supervised model with a manually created training set</a:t>
            </a:r>
          </a:p>
          <a:p>
            <a:pPr lvl="1"/>
            <a:r>
              <a:rPr lang="en-US" dirty="0"/>
              <a:t>Markov models to identify unique authorship of complaint allegation to account for authorship variance </a:t>
            </a:r>
            <a:br>
              <a:rPr lang="en-US" dirty="0"/>
            </a:br>
            <a:r>
              <a:rPr lang="en-US" dirty="0"/>
              <a:t>(See: </a:t>
            </a:r>
            <a:r>
              <a:rPr lang="en-US" u="sng" dirty="0">
                <a:hlinkClick r:id="rId2"/>
              </a:rPr>
              <a:t>Using Markov Chains for Identification of Writers)</a:t>
            </a:r>
          </a:p>
          <a:p>
            <a:pPr lvl="1"/>
            <a:endParaRPr lang="en-US" dirty="0"/>
          </a:p>
          <a:p>
            <a:endParaRPr lang="en-US" dirty="0"/>
          </a:p>
        </p:txBody>
      </p:sp>
      <p:pic>
        <p:nvPicPr>
          <p:cNvPr id="21" name="Picture 20">
            <a:extLst>
              <a:ext uri="{FF2B5EF4-FFF2-40B4-BE49-F238E27FC236}">
                <a16:creationId xmlns:a16="http://schemas.microsoft.com/office/drawing/2014/main" id="{C67826E8-2336-464C-8CAB-B183A19F9F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3002" y="239712"/>
            <a:ext cx="3868998" cy="6858000"/>
          </a:xfrm>
          <a:prstGeom prst="rect">
            <a:avLst/>
          </a:prstGeom>
        </p:spPr>
      </p:pic>
    </p:spTree>
    <p:extLst>
      <p:ext uri="{BB962C8B-B14F-4D97-AF65-F5344CB8AC3E}">
        <p14:creationId xmlns:p14="http://schemas.microsoft.com/office/powerpoint/2010/main" val="20670167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B564E8-8E80-0F44-8866-E1CEE72F412A}"/>
              </a:ext>
            </a:extLst>
          </p:cNvPr>
          <p:cNvSpPr>
            <a:spLocks noGrp="1"/>
          </p:cNvSpPr>
          <p:nvPr>
            <p:ph type="ctrTitle"/>
          </p:nvPr>
        </p:nvSpPr>
        <p:spPr/>
        <p:txBody>
          <a:bodyPr/>
          <a:lstStyle/>
          <a:p>
            <a:r>
              <a:rPr lang="en-US" dirty="0"/>
              <a:t>THANK YOU!!!</a:t>
            </a:r>
          </a:p>
        </p:txBody>
      </p:sp>
      <p:pic>
        <p:nvPicPr>
          <p:cNvPr id="9" name="Graphic 8" descr="Handshake">
            <a:extLst>
              <a:ext uri="{FF2B5EF4-FFF2-40B4-BE49-F238E27FC236}">
                <a16:creationId xmlns:a16="http://schemas.microsoft.com/office/drawing/2014/main" id="{A7A17412-5294-1348-8AE5-243A3D9D517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95775" y="3171825"/>
            <a:ext cx="3600450" cy="3600450"/>
          </a:xfrm>
          <a:prstGeom prst="rect">
            <a:avLst/>
          </a:prstGeom>
        </p:spPr>
      </p:pic>
    </p:spTree>
    <p:extLst>
      <p:ext uri="{BB962C8B-B14F-4D97-AF65-F5344CB8AC3E}">
        <p14:creationId xmlns:p14="http://schemas.microsoft.com/office/powerpoint/2010/main" val="1558955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39036F1A-BFA7-0148-B624-8BC5DDF27CFA}"/>
              </a:ext>
            </a:extLst>
          </p:cNvPr>
          <p:cNvSpPr>
            <a:spLocks noGrp="1"/>
          </p:cNvSpPr>
          <p:nvPr>
            <p:ph type="title"/>
          </p:nvPr>
        </p:nvSpPr>
        <p:spPr>
          <a:xfrm>
            <a:off x="777240" y="731519"/>
            <a:ext cx="2845191" cy="3237579"/>
          </a:xfrm>
        </p:spPr>
        <p:txBody>
          <a:bodyPr>
            <a:normAutofit/>
          </a:bodyPr>
          <a:lstStyle/>
          <a:p>
            <a:r>
              <a:rPr lang="en-US" sz="3800">
                <a:solidFill>
                  <a:srgbClr val="FFFFFF"/>
                </a:solidFill>
              </a:rPr>
              <a:t>Crew Generation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DFD73EC-85AA-EB49-BA98-91D162F3C1DA}"/>
              </a:ext>
            </a:extLst>
          </p:cNvPr>
          <p:cNvSpPr>
            <a:spLocks noGrp="1"/>
          </p:cNvSpPr>
          <p:nvPr>
            <p:ph idx="1"/>
          </p:nvPr>
        </p:nvSpPr>
        <p:spPr>
          <a:xfrm>
            <a:off x="4379709" y="686862"/>
            <a:ext cx="7037591" cy="5475129"/>
          </a:xfrm>
        </p:spPr>
        <p:txBody>
          <a:bodyPr anchor="ctr">
            <a:normAutofit/>
          </a:bodyPr>
          <a:lstStyle/>
          <a:p>
            <a:r>
              <a:rPr lang="en-US" sz="2600"/>
              <a:t>Created pseudo-probability index. </a:t>
            </a:r>
          </a:p>
          <a:p>
            <a:r>
              <a:rPr lang="en-US" sz="2600"/>
              <a:t>Based on: </a:t>
            </a:r>
          </a:p>
          <a:p>
            <a:pPr lvl="1"/>
            <a:r>
              <a:rPr lang="en-US" sz="2600"/>
              <a:t>Average Weighted Degree</a:t>
            </a:r>
          </a:p>
          <a:p>
            <a:pPr lvl="1"/>
            <a:r>
              <a:rPr lang="en-US" sz="2600"/>
              <a:t>Within Community Complaints</a:t>
            </a:r>
          </a:p>
          <a:p>
            <a:pPr lvl="1"/>
            <a:r>
              <a:rPr lang="en-US" sz="2600"/>
              <a:t>Internal Complaints Per Person</a:t>
            </a:r>
          </a:p>
          <a:p>
            <a:pPr lvl="1"/>
            <a:r>
              <a:rPr lang="en-US" sz="2600"/>
              <a:t>Jaccard Index with Label Propagation Community Detection</a:t>
            </a:r>
          </a:p>
          <a:p>
            <a:pPr lvl="1"/>
            <a:r>
              <a:rPr lang="en-US" sz="2600"/>
              <a:t>Percent of Officers who were “flagged” by classification</a:t>
            </a:r>
          </a:p>
          <a:p>
            <a:r>
              <a:rPr lang="en-US" sz="2600"/>
              <a:t>Each of these 5 variables were scaled to ensure equal impact</a:t>
            </a:r>
          </a:p>
          <a:p>
            <a:r>
              <a:rPr lang="en-US" sz="2600"/>
              <a:t>Any community with an index &gt; 0.5 was a “Detected Crew”</a:t>
            </a:r>
          </a:p>
        </p:txBody>
      </p:sp>
      <p:sp>
        <p:nvSpPr>
          <p:cNvPr id="7" name="Rectangle 6">
            <a:extLst>
              <a:ext uri="{FF2B5EF4-FFF2-40B4-BE49-F238E27FC236}">
                <a16:creationId xmlns:a16="http://schemas.microsoft.com/office/drawing/2014/main" id="{FF09FF1B-4583-8F44-A37B-70E44223DD20}"/>
              </a:ext>
            </a:extLst>
          </p:cNvPr>
          <p:cNvSpPr/>
          <p:nvPr/>
        </p:nvSpPr>
        <p:spPr>
          <a:xfrm>
            <a:off x="458922" y="4419228"/>
            <a:ext cx="3414369" cy="1990718"/>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60179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AF63B79-0165-1946-AD1F-D81249ED5F2D}"/>
              </a:ext>
            </a:extLst>
          </p:cNvPr>
          <p:cNvPicPr>
            <a:picLocks noChangeAspect="1"/>
          </p:cNvPicPr>
          <p:nvPr/>
        </p:nvPicPr>
        <p:blipFill>
          <a:blip r:embed="rId2"/>
          <a:stretch>
            <a:fillRect/>
          </a:stretch>
        </p:blipFill>
        <p:spPr>
          <a:xfrm>
            <a:off x="1651000" y="685800"/>
            <a:ext cx="8890000" cy="5486400"/>
          </a:xfrm>
          <a:prstGeom prst="rect">
            <a:avLst/>
          </a:prstGeom>
        </p:spPr>
      </p:pic>
      <p:sp>
        <p:nvSpPr>
          <p:cNvPr id="5" name="TextBox 4">
            <a:extLst>
              <a:ext uri="{FF2B5EF4-FFF2-40B4-BE49-F238E27FC236}">
                <a16:creationId xmlns:a16="http://schemas.microsoft.com/office/drawing/2014/main" id="{CA6AD49D-978D-434A-9700-7D0B09BFD597}"/>
              </a:ext>
            </a:extLst>
          </p:cNvPr>
          <p:cNvSpPr txBox="1"/>
          <p:nvPr/>
        </p:nvSpPr>
        <p:spPr>
          <a:xfrm>
            <a:off x="5169878" y="6214627"/>
            <a:ext cx="2696957" cy="646331"/>
          </a:xfrm>
          <a:prstGeom prst="rect">
            <a:avLst/>
          </a:prstGeom>
          <a:noFill/>
        </p:spPr>
        <p:txBody>
          <a:bodyPr wrap="none" rtlCol="0">
            <a:spAutoFit/>
          </a:bodyPr>
          <a:lstStyle/>
          <a:p>
            <a:r>
              <a:rPr lang="en-US" dirty="0"/>
              <a:t>160 Crews ,  1,156 officers</a:t>
            </a:r>
          </a:p>
          <a:p>
            <a:endParaRPr lang="en-US" dirty="0"/>
          </a:p>
        </p:txBody>
      </p:sp>
    </p:spTree>
    <p:extLst>
      <p:ext uri="{BB962C8B-B14F-4D97-AF65-F5344CB8AC3E}">
        <p14:creationId xmlns:p14="http://schemas.microsoft.com/office/powerpoint/2010/main" val="1918278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BD812C33-348D-A44D-8986-E02711EE97D0}"/>
              </a:ext>
            </a:extLst>
          </p:cNvPr>
          <p:cNvSpPr>
            <a:spLocks noGrp="1"/>
          </p:cNvSpPr>
          <p:nvPr>
            <p:ph type="title"/>
          </p:nvPr>
        </p:nvSpPr>
        <p:spPr>
          <a:xfrm>
            <a:off x="777240" y="731519"/>
            <a:ext cx="2845191" cy="3237579"/>
          </a:xfrm>
        </p:spPr>
        <p:txBody>
          <a:bodyPr>
            <a:normAutofit/>
          </a:bodyPr>
          <a:lstStyle/>
          <a:p>
            <a:r>
              <a:rPr lang="en-US" sz="3800" dirty="0">
                <a:solidFill>
                  <a:srgbClr val="FFFFFF"/>
                </a:solidFill>
              </a:rPr>
              <a:t>They comprise less than </a:t>
            </a:r>
            <a:r>
              <a:rPr lang="en-US" sz="3800" b="1" i="1" dirty="0">
                <a:solidFill>
                  <a:srgbClr val="FFFFFF"/>
                </a:solidFill>
              </a:rPr>
              <a:t>4%</a:t>
            </a:r>
            <a:r>
              <a:rPr lang="en-US" sz="3800" dirty="0">
                <a:solidFill>
                  <a:srgbClr val="FFFFFF"/>
                </a:solidFill>
              </a:rPr>
              <a:t> of all CPD officers…</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10D7F46-18E6-D946-9222-415EAF870B4D}"/>
              </a:ext>
            </a:extLst>
          </p:cNvPr>
          <p:cNvSpPr>
            <a:spLocks noGrp="1"/>
          </p:cNvSpPr>
          <p:nvPr>
            <p:ph idx="1"/>
          </p:nvPr>
        </p:nvSpPr>
        <p:spPr>
          <a:xfrm>
            <a:off x="4379709" y="686862"/>
            <a:ext cx="7037591" cy="5475129"/>
          </a:xfrm>
        </p:spPr>
        <p:txBody>
          <a:bodyPr anchor="ctr">
            <a:normAutofit/>
          </a:bodyPr>
          <a:lstStyle/>
          <a:p>
            <a:r>
              <a:rPr lang="en-US" sz="2600" dirty="0"/>
              <a:t>Listed on </a:t>
            </a:r>
            <a:r>
              <a:rPr lang="en-US" sz="2600" b="1" i="1" dirty="0"/>
              <a:t>24%</a:t>
            </a:r>
            <a:r>
              <a:rPr lang="en-US" sz="2600" b="1" dirty="0"/>
              <a:t> </a:t>
            </a:r>
            <a:r>
              <a:rPr lang="en-US" sz="2600" dirty="0"/>
              <a:t>of all use of force complaints</a:t>
            </a:r>
          </a:p>
          <a:p>
            <a:r>
              <a:rPr lang="en-US" sz="2600" dirty="0"/>
              <a:t>Listed on </a:t>
            </a:r>
            <a:r>
              <a:rPr lang="en-US" sz="2600" b="1" i="1" dirty="0"/>
              <a:t>27%</a:t>
            </a:r>
            <a:r>
              <a:rPr lang="en-US" sz="2600" dirty="0"/>
              <a:t> of all city payouts</a:t>
            </a:r>
          </a:p>
          <a:p>
            <a:r>
              <a:rPr lang="en-US" sz="2600" dirty="0"/>
              <a:t>Listed on </a:t>
            </a:r>
            <a:r>
              <a:rPr lang="en-US" sz="2600" b="1" i="1" dirty="0"/>
              <a:t>23%</a:t>
            </a:r>
            <a:r>
              <a:rPr lang="en-US" sz="2600" b="1" dirty="0"/>
              <a:t> </a:t>
            </a:r>
            <a:r>
              <a:rPr lang="en-US" sz="2600" dirty="0"/>
              <a:t>of all police shootings</a:t>
            </a:r>
          </a:p>
          <a:p>
            <a:r>
              <a:rPr lang="en-US" sz="2600" dirty="0"/>
              <a:t>Listed on </a:t>
            </a:r>
            <a:r>
              <a:rPr lang="en-US" sz="2600" b="1" i="1" dirty="0"/>
              <a:t>15%</a:t>
            </a:r>
            <a:r>
              <a:rPr lang="en-US" sz="2600" b="1" dirty="0"/>
              <a:t> </a:t>
            </a:r>
            <a:r>
              <a:rPr lang="en-US" sz="2600" dirty="0"/>
              <a:t>of all arrests between 2001 and 2018</a:t>
            </a:r>
          </a:p>
          <a:p>
            <a:r>
              <a:rPr lang="en-US" sz="2600" dirty="0"/>
              <a:t>Listed on </a:t>
            </a:r>
            <a:r>
              <a:rPr lang="en-US" sz="2600" b="1" i="1" dirty="0"/>
              <a:t>17%</a:t>
            </a:r>
            <a:r>
              <a:rPr lang="en-US" sz="2600" b="1" dirty="0"/>
              <a:t> </a:t>
            </a:r>
            <a:r>
              <a:rPr lang="en-US" sz="2600" dirty="0"/>
              <a:t>of complaints filed by Black individuals</a:t>
            </a:r>
          </a:p>
        </p:txBody>
      </p:sp>
      <p:sp>
        <p:nvSpPr>
          <p:cNvPr id="4" name="Rectangle 3">
            <a:extLst>
              <a:ext uri="{FF2B5EF4-FFF2-40B4-BE49-F238E27FC236}">
                <a16:creationId xmlns:a16="http://schemas.microsoft.com/office/drawing/2014/main" id="{94104921-8381-9E4A-9590-C25F3859B1BD}"/>
              </a:ext>
            </a:extLst>
          </p:cNvPr>
          <p:cNvSpPr/>
          <p:nvPr/>
        </p:nvSpPr>
        <p:spPr>
          <a:xfrm>
            <a:off x="466343" y="4419227"/>
            <a:ext cx="3414369" cy="1979852"/>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96037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227E-C6D9-DE40-9F6F-6DD9EE9E9205}"/>
              </a:ext>
            </a:extLst>
          </p:cNvPr>
          <p:cNvSpPr>
            <a:spLocks noGrp="1"/>
          </p:cNvSpPr>
          <p:nvPr>
            <p:ph type="title"/>
          </p:nvPr>
        </p:nvSpPr>
        <p:spPr/>
        <p:txBody>
          <a:bodyPr/>
          <a:lstStyle/>
          <a:p>
            <a:r>
              <a:rPr lang="en-US" b="1" dirty="0"/>
              <a:t>Community 424 (C424)</a:t>
            </a:r>
            <a:br>
              <a:rPr lang="en-US" b="1" i="1" dirty="0"/>
            </a:br>
            <a:r>
              <a:rPr lang="en-US" sz="2400" b="1" i="1" dirty="0"/>
              <a:t>Crew Probability = 95.094%</a:t>
            </a:r>
          </a:p>
        </p:txBody>
      </p:sp>
      <p:sp>
        <p:nvSpPr>
          <p:cNvPr id="3" name="Content Placeholder 2">
            <a:extLst>
              <a:ext uri="{FF2B5EF4-FFF2-40B4-BE49-F238E27FC236}">
                <a16:creationId xmlns:a16="http://schemas.microsoft.com/office/drawing/2014/main" id="{61DC7926-8D32-C743-87EF-0723DFD42E0B}"/>
              </a:ext>
            </a:extLst>
          </p:cNvPr>
          <p:cNvSpPr>
            <a:spLocks noGrp="1"/>
          </p:cNvSpPr>
          <p:nvPr>
            <p:ph idx="1"/>
          </p:nvPr>
        </p:nvSpPr>
        <p:spPr/>
        <p:txBody>
          <a:bodyPr>
            <a:normAutofit fontScale="85000" lnSpcReduction="20000"/>
          </a:bodyPr>
          <a:lstStyle/>
          <a:p>
            <a:r>
              <a:rPr lang="en-US" b="1" dirty="0"/>
              <a:t>Officers</a:t>
            </a:r>
            <a:r>
              <a:rPr lang="en-US" dirty="0"/>
              <a:t>: </a:t>
            </a:r>
          </a:p>
          <a:p>
            <a:pPr lvl="1"/>
            <a:r>
              <a:rPr lang="en-US" dirty="0"/>
              <a:t>Jerome </a:t>
            </a:r>
            <a:r>
              <a:rPr lang="en-US" dirty="0" err="1"/>
              <a:t>Turbyville</a:t>
            </a:r>
            <a:r>
              <a:rPr lang="en-US" dirty="0"/>
              <a:t>, Patrick </a:t>
            </a:r>
            <a:r>
              <a:rPr lang="en-US" dirty="0" err="1"/>
              <a:t>Thelan</a:t>
            </a:r>
            <a:r>
              <a:rPr lang="en-US" dirty="0"/>
              <a:t>, Sean Ryan, Luis Jimenez, Daniel Gorman</a:t>
            </a:r>
          </a:p>
          <a:p>
            <a:r>
              <a:rPr lang="en-US" b="1" dirty="0"/>
              <a:t>Active years</a:t>
            </a:r>
            <a:r>
              <a:rPr lang="en-US" dirty="0"/>
              <a:t>: Mostly between 1997-2002</a:t>
            </a:r>
          </a:p>
          <a:p>
            <a:r>
              <a:rPr lang="en-US" b="1" dirty="0"/>
              <a:t>District: </a:t>
            </a:r>
            <a:r>
              <a:rPr lang="en-US" dirty="0"/>
              <a:t>11</a:t>
            </a:r>
          </a:p>
          <a:p>
            <a:r>
              <a:rPr lang="en-US" b="1" dirty="0"/>
              <a:t>Total allegations: </a:t>
            </a:r>
            <a:r>
              <a:rPr lang="en-US" dirty="0"/>
              <a:t>281</a:t>
            </a:r>
          </a:p>
          <a:p>
            <a:r>
              <a:rPr lang="en-US" b="1" dirty="0"/>
              <a:t>Within-community-complaints: </a:t>
            </a:r>
            <a:r>
              <a:rPr lang="en-US" dirty="0"/>
              <a:t>58</a:t>
            </a:r>
          </a:p>
          <a:p>
            <a:pPr lvl="1"/>
            <a:r>
              <a:rPr lang="en-US" dirty="0"/>
              <a:t>27 were for use of force</a:t>
            </a:r>
          </a:p>
          <a:p>
            <a:pPr lvl="1"/>
            <a:r>
              <a:rPr lang="en-US" dirty="0"/>
              <a:t>10 were for illegal search</a:t>
            </a:r>
          </a:p>
          <a:p>
            <a:pPr lvl="1"/>
            <a:r>
              <a:rPr lang="en-US" dirty="0"/>
              <a:t>No available complainant information</a:t>
            </a:r>
          </a:p>
          <a:p>
            <a:r>
              <a:rPr lang="en-US" b="1" dirty="0"/>
              <a:t>Settlements: </a:t>
            </a:r>
            <a:r>
              <a:rPr lang="en-US" dirty="0"/>
              <a:t>4 (total of $142,500)</a:t>
            </a:r>
          </a:p>
          <a:p>
            <a:r>
              <a:rPr lang="en-US" b="1" dirty="0"/>
              <a:t>Media appearances: </a:t>
            </a:r>
          </a:p>
          <a:p>
            <a:pPr lvl="1"/>
            <a:r>
              <a:rPr lang="en-US" dirty="0"/>
              <a:t>Officer Sean Ryan pleaded guilty and was convicted for “selling a stolen assault rifle to a convicted cocaine dealer.” </a:t>
            </a:r>
            <a:r>
              <a:rPr lang="en-US" dirty="0">
                <a:hlinkClick r:id="rId2"/>
              </a:rPr>
              <a:t>(Source)</a:t>
            </a:r>
            <a:endParaRPr lang="en-US" b="0" dirty="0">
              <a:effectLst/>
            </a:endParaRPr>
          </a:p>
        </p:txBody>
      </p:sp>
      <p:pic>
        <p:nvPicPr>
          <p:cNvPr id="4" name="Picture 3">
            <a:extLst>
              <a:ext uri="{FF2B5EF4-FFF2-40B4-BE49-F238E27FC236}">
                <a16:creationId xmlns:a16="http://schemas.microsoft.com/office/drawing/2014/main" id="{A3CF1A1A-DCDD-8E4B-BE99-C87B0B823E19}"/>
              </a:ext>
            </a:extLst>
          </p:cNvPr>
          <p:cNvPicPr>
            <a:picLocks noChangeAspect="1"/>
          </p:cNvPicPr>
          <p:nvPr/>
        </p:nvPicPr>
        <p:blipFill rotWithShape="1">
          <a:blip r:embed="rId3">
            <a:extLst>
              <a:ext uri="{28A0092B-C50C-407E-A947-70E740481C1C}">
                <a14:useLocalDpi xmlns:a14="http://schemas.microsoft.com/office/drawing/2010/main" val="0"/>
              </a:ext>
            </a:extLst>
          </a:blip>
          <a:srcRect b="11697"/>
          <a:stretch/>
        </p:blipFill>
        <p:spPr>
          <a:xfrm>
            <a:off x="9236515" y="0"/>
            <a:ext cx="2955485" cy="4625975"/>
          </a:xfrm>
          <a:prstGeom prst="rect">
            <a:avLst/>
          </a:prstGeom>
        </p:spPr>
      </p:pic>
    </p:spTree>
    <p:extLst>
      <p:ext uri="{BB962C8B-B14F-4D97-AF65-F5344CB8AC3E}">
        <p14:creationId xmlns:p14="http://schemas.microsoft.com/office/powerpoint/2010/main" val="2023329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227E-C6D9-DE40-9F6F-6DD9EE9E9205}"/>
              </a:ext>
            </a:extLst>
          </p:cNvPr>
          <p:cNvSpPr>
            <a:spLocks noGrp="1"/>
          </p:cNvSpPr>
          <p:nvPr>
            <p:ph type="title"/>
          </p:nvPr>
        </p:nvSpPr>
        <p:spPr/>
        <p:txBody>
          <a:bodyPr/>
          <a:lstStyle/>
          <a:p>
            <a:r>
              <a:rPr lang="en-US" b="1" dirty="0"/>
              <a:t>Community 15 (C15) </a:t>
            </a:r>
            <a:br>
              <a:rPr lang="en-US" b="1" i="1" dirty="0"/>
            </a:br>
            <a:r>
              <a:rPr lang="en-US" sz="2400" b="1" i="1" dirty="0"/>
              <a:t>Crew Probability = 73.212%</a:t>
            </a:r>
            <a:endParaRPr lang="en-US" dirty="0"/>
          </a:p>
        </p:txBody>
      </p:sp>
      <p:sp>
        <p:nvSpPr>
          <p:cNvPr id="3" name="Content Placeholder 2">
            <a:extLst>
              <a:ext uri="{FF2B5EF4-FFF2-40B4-BE49-F238E27FC236}">
                <a16:creationId xmlns:a16="http://schemas.microsoft.com/office/drawing/2014/main" id="{61DC7926-8D32-C743-87EF-0723DFD42E0B}"/>
              </a:ext>
            </a:extLst>
          </p:cNvPr>
          <p:cNvSpPr>
            <a:spLocks noGrp="1"/>
          </p:cNvSpPr>
          <p:nvPr>
            <p:ph idx="1"/>
          </p:nvPr>
        </p:nvSpPr>
        <p:spPr/>
        <p:txBody>
          <a:bodyPr>
            <a:normAutofit fontScale="77500" lnSpcReduction="20000"/>
          </a:bodyPr>
          <a:lstStyle/>
          <a:p>
            <a:r>
              <a:rPr lang="en-US" b="1" dirty="0"/>
              <a:t>Officers</a:t>
            </a:r>
            <a:r>
              <a:rPr lang="en-US" dirty="0"/>
              <a:t>:</a:t>
            </a:r>
          </a:p>
          <a:p>
            <a:pPr marL="457200" lvl="1" indent="0">
              <a:buNone/>
            </a:pPr>
            <a:r>
              <a:rPr lang="en-US" dirty="0"/>
              <a:t>Anthony Bruno, Nicholas Duncan, Sergio Herrera, Salvador Lara, Titus Moore, Matthew Normand, Victor Razo, Roberto </a:t>
            </a:r>
            <a:r>
              <a:rPr lang="en-US" dirty="0" err="1"/>
              <a:t>Sena</a:t>
            </a:r>
            <a:r>
              <a:rPr lang="en-US" dirty="0"/>
              <a:t>, Brandon </a:t>
            </a:r>
            <a:r>
              <a:rPr lang="en-US" dirty="0" err="1"/>
              <a:t>Ternand</a:t>
            </a:r>
            <a:r>
              <a:rPr lang="en-US" dirty="0"/>
              <a:t>, Chris Williams, John </a:t>
            </a:r>
            <a:r>
              <a:rPr lang="en-US" dirty="0" err="1"/>
              <a:t>Fazy</a:t>
            </a:r>
            <a:r>
              <a:rPr lang="en-US" dirty="0"/>
              <a:t>, Andrew </a:t>
            </a:r>
            <a:r>
              <a:rPr lang="en-US" dirty="0" err="1"/>
              <a:t>Janik</a:t>
            </a:r>
            <a:endParaRPr lang="en-US" dirty="0"/>
          </a:p>
          <a:p>
            <a:r>
              <a:rPr lang="en-US" b="1" dirty="0"/>
              <a:t>Active years</a:t>
            </a:r>
            <a:r>
              <a:rPr lang="en-US" dirty="0"/>
              <a:t>: Mostly between 2011-2013</a:t>
            </a:r>
          </a:p>
          <a:p>
            <a:r>
              <a:rPr lang="en-US" b="1" dirty="0"/>
              <a:t>District</a:t>
            </a:r>
            <a:r>
              <a:rPr lang="en-US" dirty="0"/>
              <a:t>: 3</a:t>
            </a:r>
          </a:p>
          <a:p>
            <a:r>
              <a:rPr lang="en-US" b="1" dirty="0"/>
              <a:t>Total allegations: </a:t>
            </a:r>
            <a:r>
              <a:rPr lang="en-US" dirty="0"/>
              <a:t>269</a:t>
            </a:r>
          </a:p>
          <a:p>
            <a:r>
              <a:rPr lang="en-US" b="1" dirty="0"/>
              <a:t>Within-community-complaints: </a:t>
            </a:r>
            <a:r>
              <a:rPr lang="en-US" dirty="0"/>
              <a:t>61</a:t>
            </a:r>
          </a:p>
          <a:p>
            <a:pPr lvl="1"/>
            <a:r>
              <a:rPr lang="en-US" dirty="0"/>
              <a:t>16 were for use of force</a:t>
            </a:r>
          </a:p>
          <a:p>
            <a:pPr lvl="1"/>
            <a:r>
              <a:rPr lang="en-US" dirty="0"/>
              <a:t>23 were for illegal search</a:t>
            </a:r>
          </a:p>
          <a:p>
            <a:pPr lvl="1"/>
            <a:r>
              <a:rPr lang="en-US" dirty="0"/>
              <a:t>53 of the 54 complaints with complainant info were filed by Black individuals</a:t>
            </a:r>
          </a:p>
          <a:p>
            <a:r>
              <a:rPr lang="en-US" b="1" dirty="0"/>
              <a:t>Settlements: </a:t>
            </a:r>
            <a:r>
              <a:rPr lang="en-US" dirty="0"/>
              <a:t>8 (total of $1,716,130)</a:t>
            </a:r>
          </a:p>
          <a:p>
            <a:r>
              <a:rPr lang="en-US" b="1" dirty="0"/>
              <a:t>Media appearances: </a:t>
            </a:r>
          </a:p>
          <a:p>
            <a:pPr lvl="1"/>
            <a:r>
              <a:rPr lang="en-US" dirty="0"/>
              <a:t>2020, Anthony Bruno told his team to “</a:t>
            </a:r>
            <a:r>
              <a:rPr lang="en-US" b="0" dirty="0">
                <a:effectLst/>
              </a:rPr>
              <a:t>Kill the cams” during a raid on the wrong house. One of two similar incidents. </a:t>
            </a:r>
            <a:r>
              <a:rPr lang="en-US" dirty="0">
                <a:hlinkClick r:id="rId2"/>
              </a:rPr>
              <a:t>(Source)</a:t>
            </a:r>
            <a:endParaRPr lang="en-US" b="0" dirty="0">
              <a:effectLst/>
            </a:endParaRPr>
          </a:p>
        </p:txBody>
      </p:sp>
      <p:pic>
        <p:nvPicPr>
          <p:cNvPr id="4" name="Picture 3">
            <a:extLst>
              <a:ext uri="{FF2B5EF4-FFF2-40B4-BE49-F238E27FC236}">
                <a16:creationId xmlns:a16="http://schemas.microsoft.com/office/drawing/2014/main" id="{E3E63763-9D52-2B4F-95FF-505463DF0D03}"/>
              </a:ext>
            </a:extLst>
          </p:cNvPr>
          <p:cNvPicPr>
            <a:picLocks noChangeAspect="1"/>
          </p:cNvPicPr>
          <p:nvPr/>
        </p:nvPicPr>
        <p:blipFill rotWithShape="1">
          <a:blip r:embed="rId3">
            <a:extLst>
              <a:ext uri="{28A0092B-C50C-407E-A947-70E740481C1C}">
                <a14:useLocalDpi xmlns:a14="http://schemas.microsoft.com/office/drawing/2010/main" val="0"/>
              </a:ext>
            </a:extLst>
          </a:blip>
          <a:srcRect b="11697"/>
          <a:stretch/>
        </p:blipFill>
        <p:spPr>
          <a:xfrm>
            <a:off x="9236515" y="0"/>
            <a:ext cx="2955485" cy="4625975"/>
          </a:xfrm>
          <a:prstGeom prst="rect">
            <a:avLst/>
          </a:prstGeom>
        </p:spPr>
      </p:pic>
    </p:spTree>
    <p:extLst>
      <p:ext uri="{BB962C8B-B14F-4D97-AF65-F5344CB8AC3E}">
        <p14:creationId xmlns:p14="http://schemas.microsoft.com/office/powerpoint/2010/main" val="2615428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227E-C6D9-DE40-9F6F-6DD9EE9E9205}"/>
              </a:ext>
            </a:extLst>
          </p:cNvPr>
          <p:cNvSpPr>
            <a:spLocks noGrp="1"/>
          </p:cNvSpPr>
          <p:nvPr>
            <p:ph type="title"/>
          </p:nvPr>
        </p:nvSpPr>
        <p:spPr/>
        <p:txBody>
          <a:bodyPr/>
          <a:lstStyle/>
          <a:p>
            <a:r>
              <a:rPr lang="en-US" b="1" dirty="0"/>
              <a:t>Community 413 (C413) </a:t>
            </a:r>
            <a:br>
              <a:rPr lang="en-US" b="1" i="1" dirty="0"/>
            </a:br>
            <a:r>
              <a:rPr lang="en-US" sz="2400" b="1" i="1" dirty="0"/>
              <a:t>Crew Probability = 53.707%</a:t>
            </a:r>
            <a:endParaRPr lang="en-US" sz="2400" dirty="0"/>
          </a:p>
        </p:txBody>
      </p:sp>
      <p:sp>
        <p:nvSpPr>
          <p:cNvPr id="3" name="Content Placeholder 2">
            <a:extLst>
              <a:ext uri="{FF2B5EF4-FFF2-40B4-BE49-F238E27FC236}">
                <a16:creationId xmlns:a16="http://schemas.microsoft.com/office/drawing/2014/main" id="{61DC7926-8D32-C743-87EF-0723DFD42E0B}"/>
              </a:ext>
            </a:extLst>
          </p:cNvPr>
          <p:cNvSpPr>
            <a:spLocks noGrp="1"/>
          </p:cNvSpPr>
          <p:nvPr>
            <p:ph idx="1"/>
          </p:nvPr>
        </p:nvSpPr>
        <p:spPr/>
        <p:txBody>
          <a:bodyPr>
            <a:normAutofit fontScale="70000" lnSpcReduction="20000"/>
          </a:bodyPr>
          <a:lstStyle/>
          <a:p>
            <a:r>
              <a:rPr lang="en-US" b="1" dirty="0"/>
              <a:t>Officers</a:t>
            </a:r>
            <a:r>
              <a:rPr lang="en-US" dirty="0"/>
              <a:t>: </a:t>
            </a:r>
          </a:p>
          <a:p>
            <a:pPr lvl="1"/>
            <a:r>
              <a:rPr lang="en-US" sz="3100" dirty="0"/>
              <a:t>Chris</a:t>
            </a:r>
            <a:r>
              <a:rPr lang="en-US" sz="2600" dirty="0"/>
              <a:t> Marzano, Marc Delfavero, Terrence Julian, Ronald </a:t>
            </a:r>
            <a:r>
              <a:rPr lang="en-US" sz="2600" dirty="0" err="1"/>
              <a:t>Mariani</a:t>
            </a:r>
            <a:r>
              <a:rPr lang="en-US" sz="2600" dirty="0"/>
              <a:t>, Mark </a:t>
            </a:r>
            <a:r>
              <a:rPr lang="en-US" sz="2600" dirty="0" err="1"/>
              <a:t>Mirabelli</a:t>
            </a:r>
            <a:r>
              <a:rPr lang="en-US" sz="2600" dirty="0"/>
              <a:t>, Angel Amador</a:t>
            </a:r>
          </a:p>
          <a:p>
            <a:r>
              <a:rPr lang="en-US" b="1" dirty="0"/>
              <a:t>Active years</a:t>
            </a:r>
            <a:r>
              <a:rPr lang="en-US" dirty="0"/>
              <a:t>: Mostly between 2001-2006</a:t>
            </a:r>
          </a:p>
          <a:p>
            <a:r>
              <a:rPr lang="en-US" b="1" dirty="0"/>
              <a:t>District</a:t>
            </a:r>
            <a:r>
              <a:rPr lang="en-US" dirty="0"/>
              <a:t>: 1 (and Public Housing South)</a:t>
            </a:r>
          </a:p>
          <a:p>
            <a:r>
              <a:rPr lang="en-US" b="1" dirty="0"/>
              <a:t>Total allegations: </a:t>
            </a:r>
            <a:r>
              <a:rPr lang="en-US" dirty="0"/>
              <a:t>185</a:t>
            </a:r>
          </a:p>
          <a:p>
            <a:r>
              <a:rPr lang="en-US" b="1" dirty="0"/>
              <a:t>Within-community-complaints: </a:t>
            </a:r>
            <a:r>
              <a:rPr lang="en-US" dirty="0"/>
              <a:t>25</a:t>
            </a:r>
          </a:p>
          <a:p>
            <a:pPr lvl="1"/>
            <a:r>
              <a:rPr lang="en-US" dirty="0"/>
              <a:t>8 were for use of force</a:t>
            </a:r>
          </a:p>
          <a:p>
            <a:pPr lvl="1"/>
            <a:r>
              <a:rPr lang="en-US" dirty="0"/>
              <a:t>11 were for illegal search</a:t>
            </a:r>
          </a:p>
          <a:p>
            <a:pPr lvl="1"/>
            <a:r>
              <a:rPr lang="en-US" dirty="0"/>
              <a:t>No available complainant information</a:t>
            </a:r>
          </a:p>
          <a:p>
            <a:r>
              <a:rPr lang="en-US" b="1" dirty="0"/>
              <a:t>Settlements: </a:t>
            </a:r>
            <a:r>
              <a:rPr lang="en-US" dirty="0"/>
              <a:t>3 (total of $26,125)</a:t>
            </a:r>
          </a:p>
          <a:p>
            <a:r>
              <a:rPr lang="en-US" b="1" dirty="0"/>
              <a:t>Media appearances: </a:t>
            </a:r>
          </a:p>
          <a:p>
            <a:pPr lvl="1"/>
            <a:r>
              <a:rPr lang="en-US" dirty="0"/>
              <a:t>Chainsaw case </a:t>
            </a:r>
            <a:r>
              <a:rPr lang="en-US" dirty="0">
                <a:hlinkClick r:id="rId2"/>
              </a:rPr>
              <a:t>(Source)</a:t>
            </a:r>
            <a:endParaRPr lang="en-US" dirty="0"/>
          </a:p>
          <a:p>
            <a:pPr lvl="1"/>
            <a:r>
              <a:rPr lang="en-US" b="0" dirty="0">
                <a:effectLst/>
              </a:rPr>
              <a:t>Trump protester </a:t>
            </a:r>
            <a:r>
              <a:rPr lang="en-US" b="0" dirty="0">
                <a:effectLst/>
                <a:hlinkClick r:id="rId3"/>
              </a:rPr>
              <a:t>(Source)</a:t>
            </a:r>
            <a:endParaRPr lang="en-US" b="0" dirty="0">
              <a:effectLst/>
            </a:endParaRPr>
          </a:p>
        </p:txBody>
      </p:sp>
      <p:pic>
        <p:nvPicPr>
          <p:cNvPr id="4" name="Picture 3">
            <a:extLst>
              <a:ext uri="{FF2B5EF4-FFF2-40B4-BE49-F238E27FC236}">
                <a16:creationId xmlns:a16="http://schemas.microsoft.com/office/drawing/2014/main" id="{EA3A952F-99CB-9742-8B8A-49C1A41EF401}"/>
              </a:ext>
            </a:extLst>
          </p:cNvPr>
          <p:cNvPicPr>
            <a:picLocks noChangeAspect="1"/>
          </p:cNvPicPr>
          <p:nvPr/>
        </p:nvPicPr>
        <p:blipFill rotWithShape="1">
          <a:blip r:embed="rId4">
            <a:extLst>
              <a:ext uri="{28A0092B-C50C-407E-A947-70E740481C1C}">
                <a14:useLocalDpi xmlns:a14="http://schemas.microsoft.com/office/drawing/2010/main" val="0"/>
              </a:ext>
            </a:extLst>
          </a:blip>
          <a:srcRect b="11697"/>
          <a:stretch/>
        </p:blipFill>
        <p:spPr>
          <a:xfrm>
            <a:off x="9236515" y="0"/>
            <a:ext cx="2955485" cy="4625975"/>
          </a:xfrm>
          <a:prstGeom prst="rect">
            <a:avLst/>
          </a:prstGeom>
        </p:spPr>
      </p:pic>
    </p:spTree>
    <p:extLst>
      <p:ext uri="{BB962C8B-B14F-4D97-AF65-F5344CB8AC3E}">
        <p14:creationId xmlns:p14="http://schemas.microsoft.com/office/powerpoint/2010/main" val="38317595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1181</Words>
  <Application>Microsoft Macintosh PowerPoint</Application>
  <PresentationFormat>Widescreen</PresentationFormat>
  <Paragraphs>150</Paragraphs>
  <Slides>33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Calibri Light</vt:lpstr>
      <vt:lpstr>Office Theme</vt:lpstr>
      <vt:lpstr>July 2 Meeting Update</vt:lpstr>
      <vt:lpstr>Outline</vt:lpstr>
      <vt:lpstr>Crew Identification</vt:lpstr>
      <vt:lpstr>Crew Generation</vt:lpstr>
      <vt:lpstr>PowerPoint Presentation</vt:lpstr>
      <vt:lpstr>They comprise less than 4% of all CPD officers…</vt:lpstr>
      <vt:lpstr>Community 424 (C424) Crew Probability = 95.094%</vt:lpstr>
      <vt:lpstr>Community 15 (C15)  Crew Probability = 73.212%</vt:lpstr>
      <vt:lpstr>Community 413 (C413)  Crew Probability = 53.707%</vt:lpstr>
      <vt:lpstr>Textual Analysis</vt:lpstr>
      <vt:lpstr>PowerPoint Presentation</vt:lpstr>
      <vt:lpstr>Methodology</vt:lpstr>
      <vt:lpstr>Latent Dirichlet Allocation (LDA)</vt:lpstr>
      <vt:lpstr>Structural Topic Model (STM)</vt:lpstr>
      <vt:lpstr>Model Specifications</vt:lpstr>
      <vt:lpstr>STM: Identified “optimal” K-value of 20</vt:lpstr>
      <vt:lpstr>PowerPoint Presentation</vt:lpstr>
      <vt:lpstr>PowerPoint Presentation</vt:lpstr>
      <vt:lpstr>PowerPoint Presentation</vt:lpstr>
      <vt:lpstr>PowerPoint Presentation</vt:lpstr>
      <vt:lpstr>PowerPoint Presentation</vt:lpstr>
      <vt:lpstr>Topic 4 (Illegal Search/Detainment) Examples</vt:lpstr>
      <vt:lpstr>PowerPoint Presentation</vt:lpstr>
      <vt:lpstr>Are certain categories more related?</vt:lpstr>
      <vt:lpstr>PowerPoint Presentation</vt:lpstr>
      <vt:lpstr>Flagging Key Words </vt:lpstr>
      <vt:lpstr>Sexual Violence</vt:lpstr>
      <vt:lpstr>PowerPoint Presentation</vt:lpstr>
      <vt:lpstr>PowerPoint Presentation</vt:lpstr>
      <vt:lpstr>PowerPoint Presentation</vt:lpstr>
      <vt:lpstr>So we have all this modeling… but what can we do with it??</vt:lpstr>
      <vt:lpstr>Future directions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July 2 Meeting Update</dc:title>
  <dc:creator>Akshay Anil Jain</dc:creator>
  <cp:lastModifiedBy>Akshay Anil Jain</cp:lastModifiedBy>
  <cp:revision>4</cp:revision>
  <dcterms:created xsi:type="dcterms:W3CDTF">2020-07-02T00:47:36Z</dcterms:created>
  <dcterms:modified xsi:type="dcterms:W3CDTF">2020-07-02T01:02:46Z</dcterms:modified>
</cp:coreProperties>
</file>

<file path=docProps/thumbnail.jpeg>
</file>